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3" r:id="rId5"/>
    <p:sldId id="260" r:id="rId6"/>
    <p:sldId id="277" r:id="rId7"/>
    <p:sldId id="275" r:id="rId8"/>
    <p:sldId id="274" r:id="rId9"/>
    <p:sldId id="262" r:id="rId10"/>
    <p:sldId id="263" r:id="rId11"/>
    <p:sldId id="264" r:id="rId12"/>
    <p:sldId id="265" r:id="rId13"/>
    <p:sldId id="279" r:id="rId14"/>
    <p:sldId id="280" r:id="rId15"/>
    <p:sldId id="266" r:id="rId16"/>
    <p:sldId id="281" r:id="rId17"/>
    <p:sldId id="282" r:id="rId18"/>
    <p:sldId id="283" r:id="rId19"/>
    <p:sldId id="278" r:id="rId20"/>
    <p:sldId id="284" r:id="rId21"/>
    <p:sldId id="267" r:id="rId22"/>
    <p:sldId id="287" r:id="rId23"/>
    <p:sldId id="285" r:id="rId24"/>
    <p:sldId id="286" r:id="rId25"/>
    <p:sldId id="268" r:id="rId26"/>
    <p:sldId id="269" r:id="rId27"/>
    <p:sldId id="270" r:id="rId28"/>
    <p:sldId id="271" r:id="rId29"/>
    <p:sldId id="272" r:id="rId30"/>
    <p:sldId id="288"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12" autoAdjust="0"/>
  </p:normalViewPr>
  <p:slideViewPr>
    <p:cSldViewPr>
      <p:cViewPr varScale="1">
        <p:scale>
          <a:sx n="78" d="100"/>
          <a:sy n="78" d="100"/>
        </p:scale>
        <p:origin x="176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883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275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1658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1403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704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3470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8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2298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869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542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18-Aug-26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2765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18-Aug-26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7332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18-Aug-26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1934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921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5361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041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18-Aug-26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0688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healthline.com/symptom/scoliosi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healthofchildren.com/P/Pain.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ogle.com/search?sca_esv=0091f1adde5afd41&amp;cs=0&amp;sxsrf=AE3TifMArvrqQ5wWTyMYYhQTpJzfDc-C_w%3A1755586989281&amp;q=less+severe+fractures&amp;sa=X&amp;ved=2ahUKEwj8sNiWp5aPAxXYTWwGHd2sM_sQxccNegQIBBAC&amp;mstk=AUtExfAcl5bPZL_TzOOn1kqWG45_aim2HT06Z5-lY_zqG2UNNqZQcxxyHk08Y-6erFvbTXQ2GXggyYBXpCp-RjRJal98fl73dmV8IEAX8JAsdOjoaPiWq3GtYFxhOoL9_6vgEnq08Jw350kh6T2e92NCby-UJ1PmQ-pISMfTjYQhRbyP-44&amp;csui=3" TargetMode="External"/><Relationship Id="rId2" Type="http://schemas.openxmlformats.org/officeDocument/2006/relationships/hyperlink" Target="https://www.google.com/search?sca_esv=0091f1adde5afd41&amp;cs=0&amp;sxsrf=AE3TifMArvrqQ5wWTyMYYhQTpJzfDc-C_w%3A1755586989281&amp;q=distal+radius+fractures&amp;sa=X&amp;ved=2ahUKEwj8sNiWp5aPAxXYTWwGHd2sM_sQxccNegQIBBAB&amp;mstk=AUtExfAcl5bPZL_TzOOn1kqWG45_aim2HT06Z5-lY_zqG2UNNqZQcxxyHk08Y-6erFvbTXQ2GXggyYBXpCp-RjRJal98fl73dmV8IEAX8JAsdOjoaPiWq3GtYFxhOoL9_6vgEnq08Jw350kh6T2e92NCby-UJ1PmQ-pISMfTjYQhRbyP-44&amp;csui=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search?sca_esv=0091f1adde5afd41&amp;sxsrf=AE3TifMe7qsiv3oe6tDxlzQkP5jLlJwTOw%3A1755587442134&amp;q=avascular+necrosis&amp;sa=X&amp;ved=2ahUKEwjO6_DuqJaPAxVOe2wGHbHjIqAQxccNegQIIhAC&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 Id="rId7" Type="http://schemas.openxmlformats.org/officeDocument/2006/relationships/hyperlink" Target="https://www.google.com/search?sca_esv=0091f1adde5afd41&amp;sxsrf=AE3TifMe7qsiv3oe6tDxlzQkP5jLlJwTOw%3A1755587442134&amp;q=osteomyelitis&amp;sa=X&amp;ved=2ahUKEwjO6_DuqJaPAxVOe2wGHbHjIqAQxccNegQIKBAD&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 Id="rId2" Type="http://schemas.openxmlformats.org/officeDocument/2006/relationships/hyperlink" Target="https://www.google.com/search?sca_esv=0091f1adde5afd41&amp;sxsrf=AE3TifMe7qsiv3oe6tDxlzQkP5jLlJwTOw%3A1755587442134&amp;q=delayed+union%2C+nonunion&amp;sa=X&amp;ved=2ahUKEwjO6_DuqJaPAxVOe2wGHbHjIqAQxccNegQIIhAB&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 Id="rId1" Type="http://schemas.openxmlformats.org/officeDocument/2006/relationships/slideLayout" Target="../slideLayouts/slideLayout2.xml"/><Relationship Id="rId6" Type="http://schemas.openxmlformats.org/officeDocument/2006/relationships/hyperlink" Target="https://www.google.com/search?sca_esv=0091f1adde5afd41&amp;sxsrf=AE3TifMe7qsiv3oe6tDxlzQkP5jLlJwTOw%3A1755587442134&amp;q=pulmonary+embolism&amp;sa=X&amp;ved=2ahUKEwjO6_DuqJaPAxVOe2wGHbHjIqAQxccNegQIKBAC&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 Id="rId5" Type="http://schemas.openxmlformats.org/officeDocument/2006/relationships/hyperlink" Target="https://www.google.com/search?sca_esv=0091f1adde5afd41&amp;sxsrf=AE3TifMe7qsiv3oe6tDxlzQkP5jLlJwTOw%3A1755587442134&amp;q=fat+embolism+syndrome&amp;sa=X&amp;ved=2ahUKEwjO6_DuqJaPAxVOe2wGHbHjIqAQxccNegQIKBAB&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 Id="rId4" Type="http://schemas.openxmlformats.org/officeDocument/2006/relationships/hyperlink" Target="https://www.google.com/search?sca_esv=0091f1adde5afd41&amp;sxsrf=AE3TifMe7qsiv3oe6tDxlzQkP5jLlJwTOw%3A1755587442134&amp;q=heterotopic+ossification&amp;sa=X&amp;ved=2ahUKEwjO6_DuqJaPAxVOe2wGHbHjIqAQxccNegQIIhAD&amp;mstk=AUtExfBms2_dMifQtnjFHqo9vSbZ_QoYAiBdsQD_qYkXUn4zFBnCkMcgLAVHm0ojtLcJz6f3gCmK804Dai2vnH6Lrg_y_JSTiQNcreDwI5P-t4jUXnRJkdHKYLzLwE95ffQsxOVwjxUYM4tz66vdhdJEWk9S4saYwtwlOqQGKRWRnQQvvbbY0vBbij5ekwbhjS3z_Zgsm3KaOoRvevDHGve8YXz4wGEGKxMpho2OwYS30Srjoo-EY5YCsh-7YJwvyxGR_IkquctPExw9Br0hOIslnxCr&amp;csui=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latin typeface="Algerian" pitchFamily="82" charset="0"/>
              </a:rPr>
              <a:t>FRACTURE</a:t>
            </a:r>
            <a:endParaRPr lang="en-US" dirty="0">
              <a:latin typeface="Algerian" pitchFamily="82" charset="0"/>
            </a:endParaRPr>
          </a:p>
        </p:txBody>
      </p:sp>
      <p:sp>
        <p:nvSpPr>
          <p:cNvPr id="3" name="Subtitle 2"/>
          <p:cNvSpPr>
            <a:spLocks noGrp="1"/>
          </p:cNvSpPr>
          <p:nvPr>
            <p:ph type="subTitle" idx="1"/>
          </p:nvPr>
        </p:nvSpPr>
        <p:spPr/>
        <p:txBody>
          <a:bodyPr>
            <a:normAutofit/>
          </a:bodyPr>
          <a:lstStyle/>
          <a:p>
            <a:r>
              <a:rPr lang="en-IN" sz="2800" dirty="0">
                <a:latin typeface="Algerian" pitchFamily="82" charset="0"/>
              </a:rPr>
              <a:t>SR. Kiranjot gill</a:t>
            </a:r>
          </a:p>
          <a:p>
            <a:r>
              <a:rPr lang="en-IN" sz="2800" dirty="0">
                <a:latin typeface="Algerian" pitchFamily="82" charset="0"/>
              </a:rPr>
              <a:t>(Nursing superintendent)</a:t>
            </a:r>
            <a:endParaRPr lang="en-US" sz="2800" dirty="0">
              <a:latin typeface="Algerian" pitchFamily="8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COMPLICATIONS OF FRACTURE HEALING</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Autofit/>
          </a:bodyPr>
          <a:lstStyle/>
          <a:p>
            <a:r>
              <a:rPr lang="en-GB" sz="2000" dirty="0">
                <a:latin typeface="Times New Roman" pitchFamily="18" charset="0"/>
                <a:cs typeface="Times New Roman" pitchFamily="18" charset="0"/>
              </a:rPr>
              <a:t>Bone infections (</a:t>
            </a:r>
            <a:r>
              <a:rPr lang="en-GB" sz="2000" dirty="0" err="1">
                <a:latin typeface="Times New Roman" pitchFamily="18" charset="0"/>
                <a:cs typeface="Times New Roman" pitchFamily="18" charset="0"/>
              </a:rPr>
              <a:t>osteomyelitis</a:t>
            </a:r>
            <a:r>
              <a:rPr lang="en-GB" sz="2000" dirty="0">
                <a:latin typeface="Times New Roman" pitchFamily="18" charset="0"/>
                <a:cs typeface="Times New Roman" pitchFamily="18" charset="0"/>
              </a:rPr>
              <a:t>). Infections can occur when bacteria enter the body during a trauma. Less commonly, infections can happen during surgery to set a bone.</a:t>
            </a:r>
          </a:p>
          <a:p>
            <a:r>
              <a:rPr lang="en-GB" sz="2000" dirty="0">
                <a:latin typeface="Times New Roman" pitchFamily="18" charset="0"/>
                <a:cs typeface="Times New Roman" pitchFamily="18" charset="0"/>
              </a:rPr>
              <a:t>Bone deformities (</a:t>
            </a:r>
            <a:r>
              <a:rPr lang="en-GB" sz="2000" dirty="0" err="1">
                <a:latin typeface="Times New Roman" pitchFamily="18" charset="0"/>
                <a:cs typeface="Times New Roman" pitchFamily="18" charset="0"/>
              </a:rPr>
              <a:t>malunions</a:t>
            </a:r>
            <a:r>
              <a:rPr lang="en-GB" sz="2000" dirty="0">
                <a:latin typeface="Times New Roman" pitchFamily="18" charset="0"/>
                <a:cs typeface="Times New Roman" pitchFamily="18" charset="0"/>
              </a:rPr>
              <a:t>). Bones that are misaligned can heal in abnormal positions and cause </a:t>
            </a:r>
            <a:r>
              <a:rPr lang="en-GB" sz="2000" dirty="0" err="1">
                <a:latin typeface="Times New Roman" pitchFamily="18" charset="0"/>
                <a:cs typeface="Times New Roman" pitchFamily="18" charset="0"/>
              </a:rPr>
              <a:t>malunions</a:t>
            </a:r>
            <a:r>
              <a:rPr lang="en-GB" sz="2000" dirty="0">
                <a:latin typeface="Times New Roman" pitchFamily="18" charset="0"/>
                <a:cs typeface="Times New Roman" pitchFamily="18" charset="0"/>
              </a:rPr>
              <a:t>.</a:t>
            </a:r>
          </a:p>
          <a:p>
            <a:r>
              <a:rPr lang="en-GB" sz="2000" dirty="0">
                <a:latin typeface="Times New Roman" pitchFamily="18" charset="0"/>
                <a:cs typeface="Times New Roman" pitchFamily="18" charset="0"/>
              </a:rPr>
              <a:t>Delayed union and </a:t>
            </a:r>
            <a:r>
              <a:rPr lang="en-GB" sz="2000" dirty="0" err="1">
                <a:latin typeface="Times New Roman" pitchFamily="18" charset="0"/>
                <a:cs typeface="Times New Roman" pitchFamily="18" charset="0"/>
              </a:rPr>
              <a:t>nonunion</a:t>
            </a:r>
            <a:r>
              <a:rPr lang="en-GB" sz="2000" dirty="0">
                <a:latin typeface="Times New Roman" pitchFamily="18" charset="0"/>
                <a:cs typeface="Times New Roman" pitchFamily="18" charset="0"/>
              </a:rPr>
              <a:t> fractures. A fracture that takes longer to heal than usual is called a delayed union. A </a:t>
            </a:r>
            <a:r>
              <a:rPr lang="en-GB" sz="2000" dirty="0" err="1">
                <a:latin typeface="Times New Roman" pitchFamily="18" charset="0"/>
                <a:cs typeface="Times New Roman" pitchFamily="18" charset="0"/>
              </a:rPr>
              <a:t>nonunion</a:t>
            </a:r>
            <a:r>
              <a:rPr lang="en-GB" sz="2000" dirty="0">
                <a:latin typeface="Times New Roman" pitchFamily="18" charset="0"/>
                <a:cs typeface="Times New Roman" pitchFamily="18" charset="0"/>
              </a:rPr>
              <a:t> fracture is one that fails to heal.</a:t>
            </a:r>
          </a:p>
          <a:p>
            <a:r>
              <a:rPr lang="en-GB" sz="2000" dirty="0" err="1">
                <a:latin typeface="Times New Roman" pitchFamily="18" charset="0"/>
                <a:cs typeface="Times New Roman" pitchFamily="18" charset="0"/>
              </a:rPr>
              <a:t>Angulation</a:t>
            </a:r>
            <a:r>
              <a:rPr lang="en-GB" sz="2000" dirty="0">
                <a:latin typeface="Times New Roman" pitchFamily="18" charset="0"/>
                <a:cs typeface="Times New Roman" pitchFamily="18" charset="0"/>
              </a:rPr>
              <a:t>- fracture heals in abnormal position in relation to midline of structure.</a:t>
            </a:r>
          </a:p>
          <a:p>
            <a:r>
              <a:rPr lang="en-GB" sz="2000" dirty="0" err="1">
                <a:latin typeface="Times New Roman" pitchFamily="18" charset="0"/>
                <a:cs typeface="Times New Roman" pitchFamily="18" charset="0"/>
              </a:rPr>
              <a:t>Pseudoarthrosis</a:t>
            </a:r>
            <a:r>
              <a:rPr lang="en-GB" sz="2000" dirty="0">
                <a:latin typeface="Times New Roman" pitchFamily="18" charset="0"/>
                <a:cs typeface="Times New Roman" pitchFamily="18" charset="0"/>
              </a:rPr>
              <a:t>- type of </a:t>
            </a:r>
            <a:r>
              <a:rPr lang="en-GB" sz="2000" dirty="0" err="1">
                <a:latin typeface="Times New Roman" pitchFamily="18" charset="0"/>
                <a:cs typeface="Times New Roman" pitchFamily="18" charset="0"/>
              </a:rPr>
              <a:t>nonunion</a:t>
            </a:r>
            <a:r>
              <a:rPr lang="en-GB" sz="2000" dirty="0">
                <a:latin typeface="Times New Roman" pitchFamily="18" charset="0"/>
                <a:cs typeface="Times New Roman" pitchFamily="18" charset="0"/>
              </a:rPr>
              <a:t> </a:t>
            </a:r>
            <a:r>
              <a:rPr lang="en-GB" sz="2000" dirty="0" err="1">
                <a:latin typeface="Times New Roman" pitchFamily="18" charset="0"/>
                <a:cs typeface="Times New Roman" pitchFamily="18" charset="0"/>
              </a:rPr>
              <a:t>occuring</a:t>
            </a:r>
            <a:r>
              <a:rPr lang="en-GB" sz="2000" dirty="0">
                <a:latin typeface="Times New Roman" pitchFamily="18" charset="0"/>
                <a:cs typeface="Times New Roman" pitchFamily="18" charset="0"/>
              </a:rPr>
              <a:t> at fracture site in which a false joint is formed with abnormal movement.</a:t>
            </a:r>
          </a:p>
          <a:p>
            <a:r>
              <a:rPr lang="en-GB" sz="2000" dirty="0" err="1">
                <a:latin typeface="Times New Roman" pitchFamily="18" charset="0"/>
                <a:cs typeface="Times New Roman" pitchFamily="18" charset="0"/>
              </a:rPr>
              <a:t>Refracture</a:t>
            </a:r>
            <a:r>
              <a:rPr lang="en-GB" sz="2000" dirty="0">
                <a:latin typeface="Times New Roman" pitchFamily="18" charset="0"/>
                <a:cs typeface="Times New Roman" pitchFamily="18" charset="0"/>
              </a:rPr>
              <a:t> -  new fracture occurs at original fracture site.</a:t>
            </a:r>
          </a:p>
          <a:p>
            <a:r>
              <a:rPr lang="en-GB" sz="2000" dirty="0" err="1">
                <a:latin typeface="Times New Roman" pitchFamily="18" charset="0"/>
                <a:cs typeface="Times New Roman" pitchFamily="18" charset="0"/>
              </a:rPr>
              <a:t>Myositis</a:t>
            </a:r>
            <a:r>
              <a:rPr lang="en-GB" sz="2000" dirty="0">
                <a:latin typeface="Times New Roman" pitchFamily="18" charset="0"/>
                <a:cs typeface="Times New Roman" pitchFamily="18" charset="0"/>
              </a:rPr>
              <a:t> ossification – deposition of calcium in muscle tissue at site of significant blunt muscle trauma or repeated muscle injury.</a:t>
            </a:r>
          </a:p>
          <a:p>
            <a:endParaRPr lang="en-GB" sz="2000" dirty="0">
              <a:latin typeface="Times New Roman" pitchFamily="18" charset="0"/>
              <a:cs typeface="Times New Roman" pitchFamily="18" charset="0"/>
            </a:endParaRPr>
          </a:p>
          <a:p>
            <a:endParaRPr lang="en-GB"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INTERPROFESSIONAL CARE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dirty="0"/>
              <a:t> </a:t>
            </a:r>
            <a:r>
              <a:rPr lang="en-IN" dirty="0" err="1"/>
              <a:t>Anamatic</a:t>
            </a:r>
            <a:r>
              <a:rPr lang="en-IN" dirty="0"/>
              <a:t> realignment of bone fragments through reduction.</a:t>
            </a:r>
          </a:p>
          <a:p>
            <a:r>
              <a:rPr lang="en-IN" dirty="0"/>
              <a:t>Immobilisation to maintain realignment.</a:t>
            </a:r>
          </a:p>
          <a:p>
            <a:r>
              <a:rPr lang="en-IN" dirty="0"/>
              <a:t>Restoration of normal or near-normal function of the injured part.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FRACTURE REDUCTION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fontAlgn="base"/>
            <a:r>
              <a:rPr lang="en-GB" sz="2400" b="1" dirty="0">
                <a:latin typeface="Times New Roman" pitchFamily="18" charset="0"/>
                <a:cs typeface="Times New Roman" pitchFamily="18" charset="0"/>
              </a:rPr>
              <a:t>Closed reduction of a fractured bone</a:t>
            </a:r>
            <a:r>
              <a:rPr lang="en-GB" sz="2400" dirty="0">
                <a:latin typeface="Times New Roman" pitchFamily="18" charset="0"/>
                <a:cs typeface="Times New Roman" pitchFamily="18" charset="0"/>
              </a:rPr>
              <a:t>    </a:t>
            </a:r>
          </a:p>
          <a:p>
            <a:pPr fontAlgn="base"/>
            <a:r>
              <a:rPr lang="en-GB" sz="2400" dirty="0">
                <a:latin typeface="Times New Roman" pitchFamily="18" charset="0"/>
                <a:cs typeface="Times New Roman" pitchFamily="18" charset="0"/>
              </a:rPr>
              <a:t>Closed reduction is a nonsurgical, manual realignment of bone fragments to their previous anatomical position.</a:t>
            </a:r>
          </a:p>
          <a:p>
            <a:pPr fontAlgn="base"/>
            <a:r>
              <a:rPr lang="en-GB" sz="2400" dirty="0">
                <a:latin typeface="Times New Roman" pitchFamily="18" charset="0"/>
                <a:cs typeface="Times New Roman" pitchFamily="18" charset="0"/>
              </a:rPr>
              <a:t>Done under local or general anaesthesia.</a:t>
            </a:r>
          </a:p>
          <a:p>
            <a:pPr fontAlgn="base"/>
            <a:r>
              <a:rPr lang="en-GB" sz="2400" dirty="0">
                <a:latin typeface="Times New Roman" pitchFamily="18" charset="0"/>
                <a:cs typeface="Times New Roman" pitchFamily="18" charset="0"/>
              </a:rPr>
              <a:t>Traction, casting, splints or </a:t>
            </a:r>
            <a:r>
              <a:rPr lang="en-GB" sz="2400" dirty="0" err="1">
                <a:latin typeface="Times New Roman" pitchFamily="18" charset="0"/>
                <a:cs typeface="Times New Roman" pitchFamily="18" charset="0"/>
              </a:rPr>
              <a:t>orthoses</a:t>
            </a:r>
            <a:r>
              <a:rPr lang="en-GB" sz="2400" dirty="0">
                <a:latin typeface="Times New Roman" pitchFamily="18" charset="0"/>
                <a:cs typeface="Times New Roman" pitchFamily="18" charset="0"/>
              </a:rPr>
              <a:t> may be used after reduction to maintain alignment and immobilize the injured part until healing.</a:t>
            </a:r>
          </a:p>
          <a:p>
            <a:pPr fontAlgn="base"/>
            <a:r>
              <a:rPr lang="en-GB" sz="2400" b="1" dirty="0">
                <a:latin typeface="Times New Roman" pitchFamily="18" charset="0"/>
                <a:cs typeface="Times New Roman" pitchFamily="18" charset="0"/>
              </a:rPr>
              <a:t>Closed reduction of a fractured bone</a:t>
            </a:r>
            <a:r>
              <a:rPr lang="en-GB" sz="2400" dirty="0">
                <a:latin typeface="Times New Roman" pitchFamily="18" charset="0"/>
                <a:cs typeface="Times New Roman" pitchFamily="18" charset="0"/>
              </a:rPr>
              <a:t>   </a:t>
            </a:r>
          </a:p>
          <a:p>
            <a:pPr fontAlgn="base"/>
            <a:r>
              <a:rPr lang="en-GB" sz="2400" dirty="0">
                <a:latin typeface="Times New Roman" pitchFamily="18" charset="0"/>
                <a:cs typeface="Times New Roman" pitchFamily="18" charset="0"/>
              </a:rPr>
              <a:t>Open reduction is the correction of bone alignment through surgical incision.</a:t>
            </a:r>
          </a:p>
          <a:p>
            <a:pPr fontAlgn="base"/>
            <a:r>
              <a:rPr lang="en-GB" sz="2400" dirty="0">
                <a:latin typeface="Times New Roman" pitchFamily="18" charset="0"/>
                <a:cs typeface="Times New Roman" pitchFamily="18" charset="0"/>
              </a:rPr>
              <a:t>It includes internal fixation of the fractures with wires, screws, pins, </a:t>
            </a:r>
            <a:r>
              <a:rPr lang="en-GB" sz="2400" dirty="0" err="1">
                <a:latin typeface="Times New Roman" pitchFamily="18" charset="0"/>
                <a:cs typeface="Times New Roman" pitchFamily="18" charset="0"/>
              </a:rPr>
              <a:t>intramedullary</a:t>
            </a:r>
            <a:r>
              <a:rPr lang="en-GB" sz="2400" dirty="0">
                <a:latin typeface="Times New Roman" pitchFamily="18" charset="0"/>
                <a:cs typeface="Times New Roman" pitchFamily="18" charset="0"/>
              </a:rPr>
              <a:t> rods, or nails.</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 1. Simplified graphic of the traditional manual reduction for distal radius fractures"/>
          <p:cNvPicPr>
            <a:picLocks noChangeAspect="1" noChangeArrowheads="1"/>
          </p:cNvPicPr>
          <p:nvPr/>
        </p:nvPicPr>
        <p:blipFill>
          <a:blip r:embed="rId2"/>
          <a:srcRect/>
          <a:stretch>
            <a:fillRect/>
          </a:stretch>
        </p:blipFill>
        <p:spPr bwMode="auto">
          <a:xfrm>
            <a:off x="838200" y="1143000"/>
            <a:ext cx="7258050" cy="4419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exh49515_105433_1_ORIF.jpg"/>
          <p:cNvPicPr>
            <a:picLocks noChangeAspect="1" noChangeArrowheads="1"/>
          </p:cNvPicPr>
          <p:nvPr/>
        </p:nvPicPr>
        <p:blipFill>
          <a:blip r:embed="rId2"/>
          <a:srcRect/>
          <a:stretch>
            <a:fillRect/>
          </a:stretch>
        </p:blipFill>
        <p:spPr bwMode="auto">
          <a:xfrm>
            <a:off x="304800" y="152400"/>
            <a:ext cx="8077200" cy="63246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TRACTION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buNone/>
            </a:pPr>
            <a:r>
              <a:rPr lang="en-GB" dirty="0"/>
              <a:t> Traction refers to the practice of slowly and gently pulling on a fractured or dislocated body part. It’s often done using ropes, pulleys, and weights. These tools help apply force to the tissues surrounding the damaged area.</a:t>
            </a:r>
          </a:p>
          <a:p>
            <a:r>
              <a:rPr lang="en-GB" dirty="0"/>
              <a:t>The purpose of traction is to guide the body part back into place and hold it steady. Traction may be used to:</a:t>
            </a:r>
          </a:p>
          <a:p>
            <a:r>
              <a:rPr lang="en-GB" dirty="0"/>
              <a:t>stabilize and realign bone fractures, such as a broken arm or leg</a:t>
            </a:r>
          </a:p>
          <a:p>
            <a:r>
              <a:rPr lang="en-GB" dirty="0"/>
              <a:t>help reduce the pain of a fracture before surgery</a:t>
            </a:r>
          </a:p>
          <a:p>
            <a:r>
              <a:rPr lang="en-GB" dirty="0"/>
              <a:t>treat bone deformities caused by certain conditions, such as </a:t>
            </a:r>
            <a:r>
              <a:rPr lang="en-GB" dirty="0">
                <a:hlinkClick r:id="rId2"/>
              </a:rPr>
              <a:t>scoliosis</a:t>
            </a:r>
            <a:endParaRPr lang="en-GB" dirty="0"/>
          </a:p>
          <a:p>
            <a:r>
              <a:rPr lang="en-GB" dirty="0"/>
              <a:t>correct stiff and constricted muscles, joints, tendons, or skin</a:t>
            </a:r>
          </a:p>
          <a:p>
            <a:r>
              <a:rPr lang="en-GB" dirty="0"/>
              <a:t>stretch the neck and prevent painful muscle spasms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Are the Different Types of Traction?</a:t>
            </a:r>
          </a:p>
        </p:txBody>
      </p:sp>
      <p:sp>
        <p:nvSpPr>
          <p:cNvPr id="3" name="Content Placeholder 2"/>
          <p:cNvSpPr>
            <a:spLocks noGrp="1"/>
          </p:cNvSpPr>
          <p:nvPr>
            <p:ph idx="1"/>
          </p:nvPr>
        </p:nvSpPr>
        <p:spPr/>
        <p:txBody>
          <a:bodyPr>
            <a:normAutofit fontScale="77500" lnSpcReduction="20000"/>
          </a:bodyPr>
          <a:lstStyle/>
          <a:p>
            <a:r>
              <a:rPr lang="en-GB" dirty="0"/>
              <a:t>The two main types of traction are skeletal traction and skin traction. The type of traction used will depend on the location and the nature of the problem.</a:t>
            </a:r>
          </a:p>
          <a:p>
            <a:r>
              <a:rPr lang="en-GB" b="1" dirty="0"/>
              <a:t>Skeletal Traction</a:t>
            </a:r>
          </a:p>
          <a:p>
            <a:r>
              <a:rPr lang="en-GB" dirty="0"/>
              <a:t>Skeletal traction involves placing a pin, wire, or screw in the fractured bone. After one of these devices has been inserted, weights are attached to it so the bone can be pulled into the correct position. This type of surgery may be done using a general, spinal, or local </a:t>
            </a:r>
            <a:r>
              <a:rPr lang="en-GB" dirty="0" err="1"/>
              <a:t>anesthetic</a:t>
            </a:r>
            <a:r>
              <a:rPr lang="en-GB" dirty="0"/>
              <a:t> to keep you from feeling pain during the procedure.</a:t>
            </a:r>
          </a:p>
          <a:p>
            <a:r>
              <a:rPr lang="en-GB" dirty="0"/>
              <a:t>The amount of time needed to perform skeletal traction will depend on whether it’s a preparation for a more definitive procedure or the only surgery that’ll be done to allow the bone to heal.</a:t>
            </a:r>
          </a:p>
          <a:p>
            <a:r>
              <a:rPr lang="en-GB" dirty="0"/>
              <a:t>Skeletal traction is most commonly used to treat fractures of the femur, or thighbone. It’s also the preferred method when greater force needs to be applied to the affected area. The force is directly applied to the bone, which means more weight can be added with less risk of damaging the surrounding soft tissues.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latin typeface="Times New Roman" pitchFamily="18" charset="0"/>
                <a:cs typeface="Times New Roman" pitchFamily="18" charset="0"/>
              </a:rPr>
              <a:t>Skin Traction</a:t>
            </a:r>
            <a:br>
              <a:rPr lang="en-GB" b="1" dirty="0">
                <a:latin typeface="Times New Roman" pitchFamily="18" charset="0"/>
                <a:cs typeface="Times New Roman" pitchFamily="18" charset="0"/>
              </a:rPr>
            </a:br>
            <a:endParaRPr lang="en-US" dirty="0"/>
          </a:p>
        </p:txBody>
      </p:sp>
      <p:sp>
        <p:nvSpPr>
          <p:cNvPr id="3" name="Content Placeholder 2"/>
          <p:cNvSpPr>
            <a:spLocks noGrp="1"/>
          </p:cNvSpPr>
          <p:nvPr>
            <p:ph idx="1"/>
          </p:nvPr>
        </p:nvSpPr>
        <p:spPr/>
        <p:txBody>
          <a:bodyPr>
            <a:normAutofit/>
          </a:bodyPr>
          <a:lstStyle/>
          <a:p>
            <a:r>
              <a:rPr lang="en-GB" sz="1600" dirty="0">
                <a:latin typeface="Times New Roman" pitchFamily="18" charset="0"/>
                <a:cs typeface="Times New Roman" pitchFamily="18" charset="0"/>
              </a:rPr>
              <a:t>Skin traction is far less invasive than skeletal traction. It involves applying splints, bandages, or adhesive tapes to the skin directly below the fracture. Once the material has been applied, weights are fastened to it. The affected body part is then pulled into the right position using a pulley system attached to the hospital bed.</a:t>
            </a:r>
          </a:p>
          <a:p>
            <a:r>
              <a:rPr lang="en-GB" sz="1600" dirty="0">
                <a:latin typeface="Times New Roman" pitchFamily="18" charset="0"/>
                <a:cs typeface="Times New Roman" pitchFamily="18" charset="0"/>
              </a:rPr>
              <a:t>Skin traction is used when the soft tissues, such as the muscles and tendons, need to be repaired. Less force is applied during skin traction to avoid irritating or damaging the skin and other soft tissues. Skin traction is rarely the only treatment needed. Instead, it’s usually used as a temporary way to stabilize a broken bone until the definitive surgery is performed.</a:t>
            </a:r>
          </a:p>
          <a:p>
            <a:endParaRPr lang="en-US" sz="1600" dirty="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latin typeface="Times New Roman" pitchFamily="18" charset="0"/>
                <a:cs typeface="Times New Roman" pitchFamily="18" charset="0"/>
              </a:rPr>
              <a:t>CERVICAL TRACTION</a:t>
            </a:r>
            <a:br>
              <a:rPr lang="en-GB" sz="3200" dirty="0">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GB" sz="2400" dirty="0">
                <a:latin typeface="Times New Roman" pitchFamily="18" charset="0"/>
                <a:cs typeface="Times New Roman" pitchFamily="18" charset="0"/>
              </a:rPr>
              <a:t>During cervical traction, a metal brace is placed around your neck. The brace is then attached to a body harness or weights, which are used to help correct the affected area. Cervical traction is performed using a general </a:t>
            </a:r>
            <a:r>
              <a:rPr lang="en-GB" sz="2400" dirty="0" err="1">
                <a:latin typeface="Times New Roman" pitchFamily="18" charset="0"/>
                <a:cs typeface="Times New Roman" pitchFamily="18" charset="0"/>
              </a:rPr>
              <a:t>anesthetic</a:t>
            </a:r>
            <a:r>
              <a:rPr lang="en-GB" sz="2400" dirty="0">
                <a:latin typeface="Times New Roman" pitchFamily="18" charset="0"/>
                <a:cs typeface="Times New Roman" pitchFamily="18" charset="0"/>
              </a:rPr>
              <a:t>, so you’ll be asleep throughout the entire procedure.</a:t>
            </a:r>
          </a:p>
          <a:p>
            <a:r>
              <a:rPr lang="en-GB" sz="2400" dirty="0">
                <a:latin typeface="Times New Roman" pitchFamily="18" charset="0"/>
                <a:cs typeface="Times New Roman" pitchFamily="18" charset="0"/>
              </a:rPr>
              <a:t>Cervical traction might be used in two different situations. First, it may be done to gently stretch the neck muscles so muscle spasms can be relieved or prevented. It may also be performed to immobilize the spine after a neck injury.</a:t>
            </a:r>
          </a:p>
          <a:p>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keletal Traction"/>
          <p:cNvPicPr>
            <a:picLocks noChangeAspect="1" noChangeArrowheads="1"/>
          </p:cNvPicPr>
          <p:nvPr/>
        </p:nvPicPr>
        <p:blipFill>
          <a:blip r:embed="rId2"/>
          <a:srcRect/>
          <a:stretch>
            <a:fillRect/>
          </a:stretch>
        </p:blipFill>
        <p:spPr bwMode="auto">
          <a:xfrm>
            <a:off x="457200" y="762000"/>
            <a:ext cx="7562850" cy="47910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a:latin typeface="Times New Roman" pitchFamily="18" charset="0"/>
                <a:cs typeface="Times New Roman" pitchFamily="18" charset="0"/>
              </a:rPr>
              <a:t>DEFINITION</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400" dirty="0">
                <a:latin typeface="Times New Roman" pitchFamily="18" charset="0"/>
                <a:cs typeface="Times New Roman" pitchFamily="18" charset="0"/>
              </a:rPr>
              <a:t>A fracture is a disruption or break in the continuity of bone.</a:t>
            </a:r>
          </a:p>
          <a:p>
            <a:pPr>
              <a:buNone/>
            </a:pPr>
            <a:endParaRPr lang="en-IN" sz="2400" dirty="0">
              <a:latin typeface="Times New Roman" pitchFamily="18" charset="0"/>
              <a:cs typeface="Times New Roman" pitchFamily="18" charset="0"/>
            </a:endParaRPr>
          </a:p>
          <a:p>
            <a:r>
              <a:rPr lang="en-IN" sz="2400" dirty="0">
                <a:latin typeface="Times New Roman" pitchFamily="18" charset="0"/>
                <a:cs typeface="Times New Roman" pitchFamily="18" charset="0"/>
              </a:rPr>
              <a:t>Bone fractures are often caused by falls, injury or direct hit to the body</a:t>
            </a:r>
            <a:endParaRPr lang="en-US"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Are the Risks of Traction?</a:t>
            </a:r>
          </a:p>
        </p:txBody>
      </p:sp>
      <p:sp>
        <p:nvSpPr>
          <p:cNvPr id="3" name="Content Placeholder 2"/>
          <p:cNvSpPr>
            <a:spLocks noGrp="1"/>
          </p:cNvSpPr>
          <p:nvPr>
            <p:ph idx="1"/>
          </p:nvPr>
        </p:nvSpPr>
        <p:spPr/>
        <p:txBody>
          <a:bodyPr>
            <a:normAutofit fontScale="85000" lnSpcReduction="20000"/>
          </a:bodyPr>
          <a:lstStyle/>
          <a:p>
            <a:r>
              <a:rPr lang="en-GB" dirty="0"/>
              <a:t>There are risks involved in all surgical procedures. These risks include:</a:t>
            </a:r>
          </a:p>
          <a:p>
            <a:r>
              <a:rPr lang="en-GB" dirty="0"/>
              <a:t>an adverse reaction to the </a:t>
            </a:r>
            <a:r>
              <a:rPr lang="en-GB" dirty="0" err="1"/>
              <a:t>anesthesia</a:t>
            </a:r>
            <a:endParaRPr lang="en-GB" dirty="0"/>
          </a:p>
          <a:p>
            <a:r>
              <a:rPr lang="en-GB" dirty="0"/>
              <a:t>excessive bleeding</a:t>
            </a:r>
          </a:p>
          <a:p>
            <a:r>
              <a:rPr lang="en-GB" dirty="0"/>
              <a:t>an infection of the pin site</a:t>
            </a:r>
          </a:p>
          <a:p>
            <a:r>
              <a:rPr lang="en-GB" dirty="0"/>
              <a:t>damage to the surrounding tissue</a:t>
            </a:r>
          </a:p>
          <a:p>
            <a:r>
              <a:rPr lang="en-GB" dirty="0"/>
              <a:t>nerve injury or vascular injury from too much weight being applied</a:t>
            </a:r>
          </a:p>
          <a:p>
            <a:r>
              <a:rPr lang="en-GB" dirty="0"/>
              <a:t>It’s important to contact your doctor if:</a:t>
            </a:r>
          </a:p>
          <a:p>
            <a:r>
              <a:rPr lang="en-GB" dirty="0"/>
              <a:t>the prescribed medications aren’t relieving your pain</a:t>
            </a:r>
          </a:p>
          <a:p>
            <a:r>
              <a:rPr lang="en-GB" dirty="0"/>
              <a:t>the skin around the pin site becomes red, hot, or swollen</a:t>
            </a:r>
          </a:p>
          <a:p>
            <a:r>
              <a:rPr lang="en-GB" dirty="0"/>
              <a:t>there’s drainage</a:t>
            </a:r>
          </a:p>
          <a:p>
            <a:br>
              <a:rPr lang="en-GB" dirty="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FRACTURE IMMOBILISATION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GB" sz="1800" dirty="0"/>
              <a:t>Immobilization refers to the process of holding a joint or bone in place with a splint, cast, or brace. This is done to prevent an injured area from moving while it heals.</a:t>
            </a:r>
          </a:p>
          <a:p>
            <a:r>
              <a:rPr lang="en-GB" sz="1800" dirty="0"/>
              <a:t>Purpose</a:t>
            </a:r>
          </a:p>
          <a:p>
            <a:r>
              <a:rPr lang="en-GB" sz="1800" dirty="0"/>
              <a:t>Splints, casts, and braces support and protect broken bones, dislocated joints, and injured soft tissues such as tendons and ligaments. Immobilization restricts motion to allow the injured area to heal. It can help reduce </a:t>
            </a:r>
            <a:r>
              <a:rPr lang="en-GB" sz="1800" b="1" dirty="0">
                <a:hlinkClick r:id="rId2"/>
              </a:rPr>
              <a:t>pain </a:t>
            </a:r>
            <a:r>
              <a:rPr lang="en-GB" sz="1800" dirty="0"/>
              <a:t>, swelling, and </a:t>
            </a:r>
            <a:r>
              <a:rPr lang="en-GB" sz="1800" b="1" dirty="0"/>
              <a:t>muscle spasms </a:t>
            </a:r>
            <a:r>
              <a:rPr lang="en-GB" sz="1800" dirty="0"/>
              <a:t>. In some cases, splints and casts are applied after surgical procedures that repair bones, tendons, or ligaments. This allows for protection and proper alignment early in the healing process.</a:t>
            </a:r>
          </a:p>
          <a:p>
            <a:pPr>
              <a:buNone/>
            </a:pPr>
            <a:endParaRPr lang="en-GB" sz="1800" dirty="0"/>
          </a:p>
          <a:p>
            <a:br>
              <a:rPr lang="en-GB" sz="1800" dirty="0"/>
            </a:b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AIM OF IMMBILISATION</a:t>
            </a:r>
            <a:endParaRPr lang="en-US" dirty="0"/>
          </a:p>
        </p:txBody>
      </p:sp>
      <p:sp>
        <p:nvSpPr>
          <p:cNvPr id="3" name="Content Placeholder 2"/>
          <p:cNvSpPr>
            <a:spLocks noGrp="1"/>
          </p:cNvSpPr>
          <p:nvPr>
            <p:ph idx="1"/>
          </p:nvPr>
        </p:nvSpPr>
        <p:spPr/>
        <p:txBody>
          <a:bodyPr/>
          <a:lstStyle/>
          <a:p>
            <a:r>
              <a:rPr lang="en-IN" dirty="0"/>
              <a:t>Decrease pain</a:t>
            </a:r>
          </a:p>
          <a:p>
            <a:r>
              <a:rPr lang="en-IN" dirty="0"/>
              <a:t>Prevention of secondary injury</a:t>
            </a:r>
          </a:p>
          <a:p>
            <a:r>
              <a:rPr lang="en-IN" dirty="0"/>
              <a:t>Transportation</a:t>
            </a:r>
          </a:p>
          <a:p>
            <a:r>
              <a:rPr lang="en-IN" dirty="0"/>
              <a:t>Prevention of complication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se illustrations feature several types of immobilization techniques, including slings and splints. (Illustration by Electronic Illustrators Group.)"/>
          <p:cNvPicPr>
            <a:picLocks noChangeAspect="1" noChangeArrowheads="1"/>
          </p:cNvPicPr>
          <p:nvPr/>
        </p:nvPicPr>
        <p:blipFill>
          <a:blip r:embed="rId2"/>
          <a:srcRect/>
          <a:stretch>
            <a:fillRect/>
          </a:stretch>
        </p:blipFill>
        <p:spPr bwMode="auto">
          <a:xfrm>
            <a:off x="762000" y="457200"/>
            <a:ext cx="7239000" cy="59436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a:t>OPEN REDUCTION AND INTERNAL FIXATION</a:t>
            </a:r>
            <a:endParaRPr lang="en-US" dirty="0"/>
          </a:p>
        </p:txBody>
      </p:sp>
      <p:sp>
        <p:nvSpPr>
          <p:cNvPr id="3" name="Content Placeholder 2"/>
          <p:cNvSpPr>
            <a:spLocks noGrp="1"/>
          </p:cNvSpPr>
          <p:nvPr>
            <p:ph idx="1"/>
          </p:nvPr>
        </p:nvSpPr>
        <p:spPr/>
        <p:txBody>
          <a:bodyPr/>
          <a:lstStyle/>
          <a:p>
            <a:r>
              <a:rPr lang="en-GB" dirty="0"/>
              <a:t>Open Reduction and Internal Fixation (ORIF) is a surgical procedure used to realign and stabilize broken bones. It involves making an incision to access the fracture site, manually repositioning the bone fragments (open reduction), and then using metal implants like plates, screws, wires, or rods to hold the bone fragments in place while they heal</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EMERGENCY MANAGEMENT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dirty="0"/>
              <a:t>Emergency management of a fracture focuses on stabilizing the injury, controlling bleeding, and seeking immediate medical attention. Key steps include immobilizing the fractured area with a splint or sling, applying ice to reduce swelling, and controlling any bleeding with direct pressure. Importantly, avoid moving the injured person unnecessarily and seek professional medical help as soon as possible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NURSING ASSESSMENT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GB" dirty="0"/>
              <a:t>Nursing management of a fracture focuses on preventing complications, promoting healing, and restoring function. Key aspects include pain management, fracture immobilization, infection prevention, and patient education on activity restrictions and rehabilitation. The nurse also assesses for and manages potential complications like neurovascular compromise, compartment syndrome, and fat embolism syndrome</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NURSING DIAGNOSES</a:t>
            </a:r>
            <a:endParaRPr lang="en-US" sz="3200" dirty="0"/>
          </a:p>
        </p:txBody>
      </p:sp>
      <p:sp>
        <p:nvSpPr>
          <p:cNvPr id="3" name="Content Placeholder 2"/>
          <p:cNvSpPr>
            <a:spLocks noGrp="1"/>
          </p:cNvSpPr>
          <p:nvPr>
            <p:ph idx="1"/>
          </p:nvPr>
        </p:nvSpPr>
        <p:spPr/>
        <p:txBody>
          <a:bodyPr>
            <a:normAutofit/>
          </a:bodyPr>
          <a:lstStyle/>
          <a:p>
            <a:r>
              <a:rPr lang="en-GB" dirty="0"/>
              <a:t>Acute  pain, impaired physical mobility,</a:t>
            </a:r>
          </a:p>
          <a:p>
            <a:r>
              <a:rPr lang="en-GB" dirty="0"/>
              <a:t> Risk for infection (especially in open fractures).</a:t>
            </a:r>
          </a:p>
          <a:p>
            <a:r>
              <a:rPr lang="en-GB" dirty="0"/>
              <a:t>Knowledge deficit regarding fracture management.</a:t>
            </a:r>
          </a:p>
          <a:p>
            <a:r>
              <a:rPr lang="en-GB" dirty="0"/>
              <a:t>Impaired mobility related to disease process. </a:t>
            </a:r>
          </a:p>
          <a:p>
            <a:r>
              <a:rPr lang="en-GB" dirty="0"/>
              <a:t>These diagnoses are based on assessments of pain levels, mobility limitations, potential for infection, and the patient's understanding of their condition.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AMBULATORY CARE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dirty="0"/>
              <a:t>Ambulatory care for fractures focuses on managing fractures in a way that allows patients to be discharged home and continue treatment as outpatients, rather than requiring extended hospital stays. This approach, often used for </a:t>
            </a:r>
            <a:r>
              <a:rPr lang="en-GB" dirty="0">
                <a:hlinkClick r:id="rId2"/>
              </a:rPr>
              <a:t>distal radius fractures</a:t>
            </a:r>
            <a:r>
              <a:rPr lang="en-GB" dirty="0"/>
              <a:t> and other </a:t>
            </a:r>
            <a:r>
              <a:rPr lang="en-GB" dirty="0">
                <a:hlinkClick r:id="rId3"/>
              </a:rPr>
              <a:t>less severe fractures</a:t>
            </a:r>
            <a:r>
              <a:rPr lang="en-GB" dirty="0"/>
              <a:t>, aims to reduce hospital stays and promote faster recovery.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a:latin typeface="Times New Roman" pitchFamily="18" charset="0"/>
                <a:cs typeface="Times New Roman" pitchFamily="18" charset="0"/>
              </a:rPr>
              <a:t>COMPLICATIONS OF FRACTURE</a:t>
            </a:r>
            <a:endParaRPr lang="en-US" sz="320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dirty="0"/>
              <a:t>Fractures can lead to various complications, including both early and delayed issues. Early complications include infection, compartment syndrome, deep vein thrombosis (DVT), and nerve or blood vessel damage. Delayed complications can involve</a:t>
            </a:r>
          </a:p>
          <a:p>
            <a:r>
              <a:rPr lang="en-IN" dirty="0"/>
              <a:t> </a:t>
            </a:r>
            <a:r>
              <a:rPr lang="en-IN" dirty="0">
                <a:hlinkClick r:id="rId2">
                  <a:extLst>
                    <a:ext uri="{A12FA001-AC4F-418D-AE19-62706E023703}">
                      <ahyp:hlinkClr xmlns:ahyp="http://schemas.microsoft.com/office/drawing/2018/hyperlinkcolor" val="tx"/>
                    </a:ext>
                  </a:extLst>
                </a:hlinkClick>
              </a:rPr>
              <a:t>delayed union, </a:t>
            </a:r>
            <a:r>
              <a:rPr lang="en-IN" dirty="0" err="1">
                <a:hlinkClick r:id="rId2">
                  <a:extLst>
                    <a:ext uri="{A12FA001-AC4F-418D-AE19-62706E023703}">
                      <ahyp:hlinkClr xmlns:ahyp="http://schemas.microsoft.com/office/drawing/2018/hyperlinkcolor" val="tx"/>
                    </a:ext>
                  </a:extLst>
                </a:hlinkClick>
              </a:rPr>
              <a:t>nonunion</a:t>
            </a:r>
            <a:r>
              <a:rPr lang="en-IN" dirty="0"/>
              <a:t>, malunion, </a:t>
            </a:r>
            <a:r>
              <a:rPr lang="en-IN" dirty="0">
                <a:hlinkClick r:id="rId3">
                  <a:extLst>
                    <a:ext uri="{A12FA001-AC4F-418D-AE19-62706E023703}">
                      <ahyp:hlinkClr xmlns:ahyp="http://schemas.microsoft.com/office/drawing/2018/hyperlinkcolor" val="tx"/>
                    </a:ext>
                  </a:extLst>
                </a:hlinkClick>
              </a:rPr>
              <a:t>avascular necrosis</a:t>
            </a:r>
            <a:r>
              <a:rPr lang="en-IN" dirty="0"/>
              <a:t>, and </a:t>
            </a:r>
            <a:r>
              <a:rPr lang="en-IN" dirty="0">
                <a:hlinkClick r:id="rId4">
                  <a:extLst>
                    <a:ext uri="{A12FA001-AC4F-418D-AE19-62706E023703}">
                      <ahyp:hlinkClr xmlns:ahyp="http://schemas.microsoft.com/office/drawing/2018/hyperlinkcolor" val="tx"/>
                    </a:ext>
                  </a:extLst>
                </a:hlinkClick>
              </a:rPr>
              <a:t>heterotopic ossification</a:t>
            </a:r>
            <a:r>
              <a:rPr lang="en-IN" dirty="0"/>
              <a:t>. </a:t>
            </a:r>
          </a:p>
          <a:p>
            <a:r>
              <a:rPr lang="en-IN" dirty="0"/>
              <a:t>Additionally, fractures can cause </a:t>
            </a:r>
            <a:r>
              <a:rPr lang="en-IN" dirty="0">
                <a:hlinkClick r:id="rId5">
                  <a:extLst>
                    <a:ext uri="{A12FA001-AC4F-418D-AE19-62706E023703}">
                      <ahyp:hlinkClr xmlns:ahyp="http://schemas.microsoft.com/office/drawing/2018/hyperlinkcolor" val="tx"/>
                    </a:ext>
                  </a:extLst>
                </a:hlinkClick>
              </a:rPr>
              <a:t>fat embolism syndrome</a:t>
            </a:r>
            <a:r>
              <a:rPr lang="en-IN" dirty="0"/>
              <a:t>, </a:t>
            </a:r>
            <a:r>
              <a:rPr lang="en-IN" dirty="0">
                <a:hlinkClick r:id="rId6">
                  <a:extLst>
                    <a:ext uri="{A12FA001-AC4F-418D-AE19-62706E023703}">
                      <ahyp:hlinkClr xmlns:ahyp="http://schemas.microsoft.com/office/drawing/2018/hyperlinkcolor" val="tx"/>
                    </a:ext>
                  </a:extLst>
                </a:hlinkClick>
              </a:rPr>
              <a:t>pulmonary embolism</a:t>
            </a:r>
            <a:r>
              <a:rPr lang="en-IN" dirty="0"/>
              <a:t>, and </a:t>
            </a:r>
            <a:r>
              <a:rPr lang="en-IN" dirty="0">
                <a:hlinkClick r:id="rId7">
                  <a:extLst>
                    <a:ext uri="{A12FA001-AC4F-418D-AE19-62706E023703}">
                      <ahyp:hlinkClr xmlns:ahyp="http://schemas.microsoft.com/office/drawing/2018/hyperlinkcolor" val="tx"/>
                    </a:ext>
                  </a:extLst>
                </a:hlinkClick>
              </a:rPr>
              <a:t>osteomyelitis</a:t>
            </a:r>
            <a:r>
              <a:rPr lang="en-IN" dirty="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CLASSIFICATION</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r>
              <a:rPr lang="en-IN" sz="2800" dirty="0">
                <a:latin typeface="Times New Roman" pitchFamily="18" charset="0"/>
                <a:cs typeface="Times New Roman" pitchFamily="18" charset="0"/>
              </a:rPr>
              <a:t>There are 4 main categories of fracture-</a:t>
            </a:r>
          </a:p>
          <a:p>
            <a:r>
              <a:rPr lang="en-IN" sz="2800" b="1" dirty="0">
                <a:latin typeface="Times New Roman" pitchFamily="18" charset="0"/>
                <a:cs typeface="Times New Roman" pitchFamily="18" charset="0"/>
              </a:rPr>
              <a:t>Open fracture </a:t>
            </a:r>
            <a:r>
              <a:rPr lang="en-IN" dirty="0">
                <a:latin typeface="Times New Roman" pitchFamily="18" charset="0"/>
                <a:cs typeface="Times New Roman" pitchFamily="18" charset="0"/>
              </a:rPr>
              <a:t>– </a:t>
            </a:r>
            <a:r>
              <a:rPr lang="en-IN" sz="2400" dirty="0">
                <a:latin typeface="Times New Roman" pitchFamily="18" charset="0"/>
                <a:cs typeface="Times New Roman" pitchFamily="18" charset="0"/>
              </a:rPr>
              <a:t>the skin is broken and bone exposed, causing soft tissue injury</a:t>
            </a:r>
            <a:endParaRPr lang="en-IN" dirty="0">
              <a:latin typeface="Times New Roman" pitchFamily="18" charset="0"/>
              <a:cs typeface="Times New Roman" pitchFamily="18" charset="0"/>
            </a:endParaRPr>
          </a:p>
          <a:p>
            <a:r>
              <a:rPr lang="en-IN" sz="2800" b="1" dirty="0">
                <a:latin typeface="Times New Roman" pitchFamily="18" charset="0"/>
                <a:cs typeface="Times New Roman" pitchFamily="18" charset="0"/>
              </a:rPr>
              <a:t>Closed fracture - </a:t>
            </a:r>
            <a:r>
              <a:rPr lang="en-IN" sz="2400" dirty="0">
                <a:latin typeface="Times New Roman" pitchFamily="18" charset="0"/>
                <a:cs typeface="Times New Roman" pitchFamily="18" charset="0"/>
              </a:rPr>
              <a:t> the skin remains intact</a:t>
            </a:r>
          </a:p>
          <a:p>
            <a:pPr>
              <a:buNone/>
            </a:pPr>
            <a:endParaRPr lang="en-IN" sz="2400" dirty="0">
              <a:latin typeface="Times New Roman" pitchFamily="18" charset="0"/>
              <a:cs typeface="Times New Roman" pitchFamily="18" charset="0"/>
            </a:endParaRPr>
          </a:p>
          <a:p>
            <a:r>
              <a:rPr lang="en-IN" sz="2800" b="1" dirty="0">
                <a:latin typeface="Times New Roman" pitchFamily="18" charset="0"/>
                <a:cs typeface="Times New Roman" pitchFamily="18" charset="0"/>
              </a:rPr>
              <a:t>Complete fracture – </a:t>
            </a:r>
            <a:r>
              <a:rPr lang="en-IN" sz="2400" dirty="0">
                <a:latin typeface="Times New Roman" pitchFamily="18" charset="0"/>
                <a:cs typeface="Times New Roman" pitchFamily="18" charset="0"/>
              </a:rPr>
              <a:t>the break goes completely through the bone, separating it in two.</a:t>
            </a:r>
          </a:p>
          <a:p>
            <a:r>
              <a:rPr lang="en-IN" sz="2800" b="1" dirty="0">
                <a:latin typeface="Times New Roman" pitchFamily="18" charset="0"/>
                <a:cs typeface="Times New Roman" pitchFamily="18" charset="0"/>
              </a:rPr>
              <a:t>Incomplete fracture – </a:t>
            </a:r>
            <a:r>
              <a:rPr lang="en-IN" sz="2400" dirty="0">
                <a:latin typeface="Times New Roman" pitchFamily="18" charset="0"/>
                <a:cs typeface="Times New Roman" pitchFamily="18" charset="0"/>
              </a:rPr>
              <a:t>the break goes partly through the bone, shaft is still intact.</a:t>
            </a:r>
          </a:p>
          <a:p>
            <a:endParaRPr lang="en-IN" sz="2800" dirty="0">
              <a:latin typeface="Times New Roman" pitchFamily="18" charset="0"/>
              <a:cs typeface="Times New Roman" pitchFamily="18" charset="0"/>
            </a:endParaRPr>
          </a:p>
          <a:p>
            <a:r>
              <a:rPr lang="en-IN" sz="2800" b="1" dirty="0">
                <a:latin typeface="Times New Roman" pitchFamily="18" charset="0"/>
                <a:cs typeface="Times New Roman" pitchFamily="18" charset="0"/>
              </a:rPr>
              <a:t>Displaced fracture – </a:t>
            </a:r>
            <a:r>
              <a:rPr lang="en-IN" sz="2400" dirty="0">
                <a:latin typeface="Times New Roman" pitchFamily="18" charset="0"/>
                <a:cs typeface="Times New Roman" pitchFamily="18" charset="0"/>
              </a:rPr>
              <a:t>the two ends of the broken bone are the separated from one another and out of their normal position.</a:t>
            </a:r>
            <a:endParaRPr lang="en-IN" sz="2800" dirty="0">
              <a:latin typeface="Times New Roman" pitchFamily="18" charset="0"/>
              <a:cs typeface="Times New Roman" pitchFamily="18" charset="0"/>
            </a:endParaRPr>
          </a:p>
          <a:p>
            <a:r>
              <a:rPr lang="en-IN" sz="2800" b="1" dirty="0">
                <a:latin typeface="Times New Roman" pitchFamily="18" charset="0"/>
                <a:cs typeface="Times New Roman" pitchFamily="18" charset="0"/>
              </a:rPr>
              <a:t>Non-displaced fracture – </a:t>
            </a:r>
            <a:r>
              <a:rPr lang="en-IN" sz="2400" dirty="0">
                <a:latin typeface="Times New Roman" pitchFamily="18" charset="0"/>
                <a:cs typeface="Times New Roman" pitchFamily="18" charset="0"/>
              </a:rPr>
              <a:t>the periosteum is intact across the fracture and the bone fragments are still in alignment.</a:t>
            </a:r>
            <a:endParaRPr lang="en-US" sz="28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ol Thank You Slide For PowerPoint &amp; Google Slides">
            <a:extLst>
              <a:ext uri="{FF2B5EF4-FFF2-40B4-BE49-F238E27FC236}">
                <a16:creationId xmlns:a16="http://schemas.microsoft.com/office/drawing/2014/main" id="{AE55A314-8DAF-7AE2-7035-572EFDBD55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76200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12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www.parkwayeast.com.sg/images/default-source/default-album/bone-fracture-types.jpg?sfvrsn=1107d211_2"/>
          <p:cNvPicPr/>
          <p:nvPr/>
        </p:nvPicPr>
        <p:blipFill>
          <a:blip r:embed="rId2"/>
          <a:srcRect/>
          <a:stretch>
            <a:fillRect/>
          </a:stretch>
        </p:blipFill>
        <p:spPr bwMode="auto">
          <a:xfrm>
            <a:off x="457200" y="457200"/>
            <a:ext cx="7620000" cy="5562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CLINICAL MANIFESTATION</a:t>
            </a:r>
            <a:endParaRPr lang="en-US" sz="3200" dirty="0"/>
          </a:p>
        </p:txBody>
      </p:sp>
      <p:sp>
        <p:nvSpPr>
          <p:cNvPr id="3" name="Content Placeholder 2"/>
          <p:cNvSpPr>
            <a:spLocks noGrp="1"/>
          </p:cNvSpPr>
          <p:nvPr>
            <p:ph idx="1"/>
          </p:nvPr>
        </p:nvSpPr>
        <p:spPr/>
        <p:txBody>
          <a:bodyPr>
            <a:normAutofit fontScale="77500" lnSpcReduction="20000"/>
          </a:bodyPr>
          <a:lstStyle/>
          <a:p>
            <a:r>
              <a:rPr lang="en-GB" dirty="0"/>
              <a:t>Pain</a:t>
            </a:r>
          </a:p>
          <a:p>
            <a:r>
              <a:rPr lang="en-GB" dirty="0">
                <a:latin typeface="Times New Roman" pitchFamily="18" charset="0"/>
                <a:cs typeface="Times New Roman" pitchFamily="18" charset="0"/>
              </a:rPr>
              <a:t>Swelling</a:t>
            </a:r>
          </a:p>
          <a:p>
            <a:r>
              <a:rPr lang="en-GB" dirty="0">
                <a:latin typeface="Times New Roman" pitchFamily="18" charset="0"/>
                <a:cs typeface="Times New Roman" pitchFamily="18" charset="0"/>
              </a:rPr>
              <a:t>Bruising</a:t>
            </a:r>
          </a:p>
          <a:p>
            <a:r>
              <a:rPr lang="en-GB" dirty="0">
                <a:latin typeface="Times New Roman" pitchFamily="18" charset="0"/>
                <a:cs typeface="Times New Roman" pitchFamily="18" charset="0"/>
              </a:rPr>
              <a:t>Discoloured skin around the affected area</a:t>
            </a:r>
          </a:p>
          <a:p>
            <a:r>
              <a:rPr lang="en-GB" dirty="0">
                <a:latin typeface="Times New Roman" pitchFamily="18" charset="0"/>
                <a:cs typeface="Times New Roman" pitchFamily="18" charset="0"/>
              </a:rPr>
              <a:t>Protrusion of the affected area at an unusual angle</a:t>
            </a:r>
          </a:p>
          <a:p>
            <a:r>
              <a:rPr lang="en-GB" dirty="0">
                <a:latin typeface="Times New Roman" pitchFamily="18" charset="0"/>
                <a:cs typeface="Times New Roman" pitchFamily="18" charset="0"/>
              </a:rPr>
              <a:t>Inability to put weight on the injured area</a:t>
            </a:r>
          </a:p>
          <a:p>
            <a:r>
              <a:rPr lang="en-GB" dirty="0">
                <a:latin typeface="Times New Roman" pitchFamily="18" charset="0"/>
                <a:cs typeface="Times New Roman" pitchFamily="18" charset="0"/>
              </a:rPr>
              <a:t>Inability to move the affected area</a:t>
            </a:r>
          </a:p>
          <a:p>
            <a:r>
              <a:rPr lang="en-GB" dirty="0">
                <a:latin typeface="Times New Roman" pitchFamily="18" charset="0"/>
                <a:cs typeface="Times New Roman" pitchFamily="18" charset="0"/>
              </a:rPr>
              <a:t>A grating sensation in the affected bone or joint</a:t>
            </a:r>
          </a:p>
          <a:p>
            <a:r>
              <a:rPr lang="en-GB" dirty="0">
                <a:latin typeface="Times New Roman" pitchFamily="18" charset="0"/>
                <a:cs typeface="Times New Roman" pitchFamily="18" charset="0"/>
              </a:rPr>
              <a:t>Bleeding if it is an open fracture</a:t>
            </a:r>
          </a:p>
          <a:p>
            <a:r>
              <a:rPr lang="en-GB" dirty="0">
                <a:latin typeface="Times New Roman" pitchFamily="18" charset="0"/>
                <a:cs typeface="Times New Roman" pitchFamily="18" charset="0"/>
              </a:rPr>
              <a:t>In more severe cases, a person may experience:</a:t>
            </a:r>
          </a:p>
          <a:p>
            <a:r>
              <a:rPr lang="en-GB" dirty="0" err="1">
                <a:latin typeface="Times New Roman" pitchFamily="18" charset="0"/>
                <a:cs typeface="Times New Roman" pitchFamily="18" charset="0"/>
              </a:rPr>
              <a:t>Diziness</a:t>
            </a:r>
            <a:r>
              <a:rPr lang="en-GB" dirty="0">
                <a:latin typeface="Times New Roman" pitchFamily="18" charset="0"/>
                <a:cs typeface="Times New Roman" pitchFamily="18" charset="0"/>
              </a:rPr>
              <a:t> </a:t>
            </a:r>
          </a:p>
          <a:p>
            <a:r>
              <a:rPr lang="en-GB" dirty="0">
                <a:latin typeface="Times New Roman" pitchFamily="18" charset="0"/>
                <a:cs typeface="Times New Roman" pitchFamily="18" charset="0"/>
              </a:rPr>
              <a:t>Fainting </a:t>
            </a:r>
          </a:p>
          <a:p>
            <a:r>
              <a:rPr lang="en-GB" dirty="0">
                <a:latin typeface="Times New Roman" pitchFamily="18" charset="0"/>
                <a:cs typeface="Times New Roman" pitchFamily="18" charset="0"/>
              </a:rPr>
              <a:t>Nausea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 FRACTURE HEALING PROCESS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GB" sz="2400" b="1" dirty="0">
                <a:latin typeface="Times New Roman" pitchFamily="18" charset="0"/>
                <a:cs typeface="Times New Roman" pitchFamily="18" charset="0"/>
              </a:rPr>
              <a:t>Definition-</a:t>
            </a:r>
          </a:p>
          <a:p>
            <a:r>
              <a:rPr lang="en-GB" sz="2400" dirty="0">
                <a:latin typeface="Times New Roman" pitchFamily="18" charset="0"/>
                <a:cs typeface="Times New Roman" pitchFamily="18" charset="0"/>
              </a:rPr>
              <a:t>A fracture is a breach in the structural continuity of the bone cortex, with a degree of injury to the surrounding soft tissues. Following the fracture, secondary healing begins, which consists of four steps:</a:t>
            </a:r>
          </a:p>
          <a:p>
            <a:r>
              <a:rPr lang="en-GB" sz="2400" dirty="0">
                <a:latin typeface="Times New Roman" pitchFamily="18" charset="0"/>
                <a:cs typeface="Times New Roman" pitchFamily="18" charset="0"/>
              </a:rPr>
              <a:t>Hematoma formation</a:t>
            </a:r>
          </a:p>
          <a:p>
            <a:r>
              <a:rPr lang="en-GB" sz="2400" dirty="0">
                <a:latin typeface="Times New Roman" pitchFamily="18" charset="0"/>
                <a:cs typeface="Times New Roman" pitchFamily="18" charset="0"/>
              </a:rPr>
              <a:t>Fibrocartilaginous callus formation</a:t>
            </a:r>
          </a:p>
          <a:p>
            <a:r>
              <a:rPr lang="en-GB" sz="2400" dirty="0">
                <a:latin typeface="Times New Roman" pitchFamily="18" charset="0"/>
                <a:cs typeface="Times New Roman" pitchFamily="18" charset="0"/>
              </a:rPr>
              <a:t>Bony callus formation</a:t>
            </a:r>
          </a:p>
          <a:p>
            <a:r>
              <a:rPr lang="en-GB" sz="2400" dirty="0">
                <a:latin typeface="Times New Roman" pitchFamily="18" charset="0"/>
                <a:cs typeface="Times New Roman" pitchFamily="18" charset="0"/>
              </a:rPr>
              <a:t>Bone remodelling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ne Fracture Healing Supplements - Do They Work? | Fracture healing, Bone  fracture, Bone healing"/>
          <p:cNvPicPr/>
          <p:nvPr/>
        </p:nvPicPr>
        <p:blipFill>
          <a:blip r:embed="rId2"/>
          <a:srcRect/>
          <a:stretch>
            <a:fillRect/>
          </a:stretch>
        </p:blipFill>
        <p:spPr bwMode="auto">
          <a:xfrm>
            <a:off x="0" y="1"/>
            <a:ext cx="9144000" cy="70259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orthobullets.com/topic/9009/images/fractue%20healing.jpg"/>
          <p:cNvPicPr/>
          <p:nvPr/>
        </p:nvPicPr>
        <p:blipFill>
          <a:blip r:embed="rId2"/>
          <a:srcRect/>
          <a:stretch>
            <a:fillRect/>
          </a:stretch>
        </p:blipFill>
        <p:spPr bwMode="auto">
          <a:xfrm>
            <a:off x="914400" y="533400"/>
            <a:ext cx="7772400" cy="5715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latin typeface="Times New Roman" pitchFamily="18" charset="0"/>
                <a:cs typeface="Times New Roman" pitchFamily="18" charset="0"/>
              </a:rPr>
              <a:t>FACTORS INFLUENCE THE FRACTURE HEALING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dirty="0"/>
              <a:t>Displacement and site of the fracture.</a:t>
            </a:r>
          </a:p>
          <a:p>
            <a:r>
              <a:rPr lang="en-IN" dirty="0"/>
              <a:t>Blood supply to the area.</a:t>
            </a:r>
          </a:p>
          <a:p>
            <a:r>
              <a:rPr lang="en-IN" dirty="0"/>
              <a:t>Immobilisation and use of internal fixation device.</a:t>
            </a:r>
          </a:p>
          <a:p>
            <a:r>
              <a:rPr lang="en-IN" dirty="0"/>
              <a:t>The ossification may stopped due to inadequate reduction, immobilisation, excessive movement of fracture fragment, infection, poor nutrition and systematic disease(DM).</a:t>
            </a:r>
          </a:p>
          <a:p>
            <a:r>
              <a:rPr lang="en-IN" dirty="0"/>
              <a:t>Age.</a:t>
            </a:r>
          </a:p>
          <a:p>
            <a:r>
              <a:rPr lang="en-IN" dirty="0"/>
              <a:t>Smoking</a:t>
            </a:r>
          </a:p>
          <a:p>
            <a:endParaRPr lang="en-IN" dirty="0"/>
          </a:p>
          <a:p>
            <a:endParaRPr lang="en-US" dirty="0"/>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463</TotalTime>
  <Words>1737</Words>
  <Application>Microsoft Office PowerPoint</Application>
  <PresentationFormat>On-screen Show (4:3)</PresentationFormat>
  <Paragraphs>126</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Algerian</vt:lpstr>
      <vt:lpstr>Arial</vt:lpstr>
      <vt:lpstr>Times New Roman</vt:lpstr>
      <vt:lpstr>Trebuchet MS</vt:lpstr>
      <vt:lpstr>Wingdings 3</vt:lpstr>
      <vt:lpstr>Facet</vt:lpstr>
      <vt:lpstr>FRACTURE</vt:lpstr>
      <vt:lpstr>DEFINITION</vt:lpstr>
      <vt:lpstr>CLASSIFICATION</vt:lpstr>
      <vt:lpstr>PowerPoint Presentation</vt:lpstr>
      <vt:lpstr>CLINICAL MANIFESTATION</vt:lpstr>
      <vt:lpstr> FRACTURE HEALING PROCESS</vt:lpstr>
      <vt:lpstr>PowerPoint Presentation</vt:lpstr>
      <vt:lpstr>PowerPoint Presentation</vt:lpstr>
      <vt:lpstr>FACTORS INFLUENCE THE FRACTURE HEALING </vt:lpstr>
      <vt:lpstr>COMPLICATIONS OF FRACTURE HEALING</vt:lpstr>
      <vt:lpstr>INTERPROFESSIONAL CARE</vt:lpstr>
      <vt:lpstr>FRACTURE REDUCTION</vt:lpstr>
      <vt:lpstr>PowerPoint Presentation</vt:lpstr>
      <vt:lpstr>PowerPoint Presentation</vt:lpstr>
      <vt:lpstr>TRACTION</vt:lpstr>
      <vt:lpstr>What Are the Different Types of Traction?</vt:lpstr>
      <vt:lpstr>Skin Traction </vt:lpstr>
      <vt:lpstr>CERVICAL TRACTION </vt:lpstr>
      <vt:lpstr>PowerPoint Presentation</vt:lpstr>
      <vt:lpstr>What Are the Risks of Traction?</vt:lpstr>
      <vt:lpstr>FRACTURE IMMOBILISATION</vt:lpstr>
      <vt:lpstr>AIM OF IMMBILISATION</vt:lpstr>
      <vt:lpstr>PowerPoint Presentation</vt:lpstr>
      <vt:lpstr>OPEN REDUCTION AND INTERNAL FIXATION</vt:lpstr>
      <vt:lpstr>EMERGENCY MANAGEMENT</vt:lpstr>
      <vt:lpstr>NURSING ASSESSMENT</vt:lpstr>
      <vt:lpstr>NURSING DIAGNOSES</vt:lpstr>
      <vt:lpstr>AMBULATORY CARE</vt:lpstr>
      <vt:lpstr>COMPLICATIONS OF FRACTURE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FRACTURE</dc:title>
  <dc:creator>SUBHRA MONDAL</dc:creator>
  <cp:lastModifiedBy>dell</cp:lastModifiedBy>
  <cp:revision>40</cp:revision>
  <dcterms:created xsi:type="dcterms:W3CDTF">2006-08-16T00:00:00Z</dcterms:created>
  <dcterms:modified xsi:type="dcterms:W3CDTF">2026-08-18T05:49:18Z</dcterms:modified>
</cp:coreProperties>
</file>