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3" r:id="rId5"/>
    <p:sldId id="264" r:id="rId6"/>
    <p:sldId id="265" r:id="rId7"/>
    <p:sldId id="262" r:id="rId8"/>
    <p:sldId id="266" r:id="rId9"/>
    <p:sldId id="267" r:id="rId10"/>
    <p:sldId id="268" r:id="rId11"/>
    <p:sldId id="269" r:id="rId12"/>
    <p:sldId id="270" r:id="rId13"/>
    <p:sldId id="271" r:id="rId14"/>
    <p:sldId id="272" r:id="rId15"/>
    <p:sldId id="273" r:id="rId16"/>
    <p:sldId id="274" r:id="rId17"/>
    <p:sldId id="275"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572" y="13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image.slidesharecdn.com/myocardialinfarction-150223043527-conversion-gate02/95/myocardial-infarction-7-638.jpg?cb=1424666146"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latin typeface="Algerian" pitchFamily="82" charset="0"/>
              </a:rPr>
              <a:t>Myocardial infarction</a:t>
            </a:r>
            <a:endParaRPr lang="en-US" dirty="0"/>
          </a:p>
        </p:txBody>
      </p:sp>
      <p:sp>
        <p:nvSpPr>
          <p:cNvPr id="3074" name="AutoShape 2" descr="MYOCARDIAL INFARCTION&#10;MI is defined as a diseased&#10;condition which is caused by&#10;reduced blood flow in a&#10;coronary artery du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 name="Content Placeholder 5"/>
          <p:cNvSpPr>
            <a:spLocks noGrp="1"/>
          </p:cNvSpPr>
          <p:nvPr>
            <p:ph idx="1"/>
          </p:nvPr>
        </p:nvSpPr>
        <p:spPr/>
        <p:txBody>
          <a:bodyPr>
            <a:normAutofit lnSpcReduction="10000"/>
          </a:bodyPr>
          <a:lstStyle/>
          <a:p>
            <a:endParaRPr lang="en-US" dirty="0"/>
          </a:p>
          <a:p>
            <a:endParaRPr lang="en-US" dirty="0"/>
          </a:p>
          <a:p>
            <a:endParaRPr lang="en-US" dirty="0"/>
          </a:p>
          <a:p>
            <a:endParaRPr lang="en-US" dirty="0"/>
          </a:p>
          <a:p>
            <a:pPr algn="r">
              <a:buNone/>
            </a:pPr>
            <a:r>
              <a:rPr lang="en-US" dirty="0">
                <a:latin typeface="Algerian" pitchFamily="82" charset="0"/>
              </a:rPr>
              <a:t>                                           </a:t>
            </a:r>
          </a:p>
          <a:p>
            <a:pPr algn="r">
              <a:buNone/>
            </a:pPr>
            <a:endParaRPr lang="en-US" dirty="0">
              <a:latin typeface="Algerian" pitchFamily="82" charset="0"/>
            </a:endParaRPr>
          </a:p>
          <a:p>
            <a:pPr algn="r">
              <a:buNone/>
            </a:pPr>
            <a:r>
              <a:rPr lang="en-US" dirty="0">
                <a:latin typeface="Algerian" pitchFamily="82" charset="0"/>
              </a:rPr>
              <a:t>SR. Kiranjot gill </a:t>
            </a:r>
            <a:r>
              <a:rPr lang="en-US" dirty="0"/>
              <a:t>                                              </a:t>
            </a:r>
            <a:r>
              <a:rPr lang="en-US" dirty="0">
                <a:latin typeface="Algerian" panose="04020705040A02060702" pitchFamily="82" charset="0"/>
              </a:rPr>
              <a:t>NURSING SUPERINTENDENT</a:t>
            </a:r>
          </a:p>
          <a:p>
            <a:endParaRPr lang="en-US" dirty="0"/>
          </a:p>
          <a:p>
            <a:endParaRPr lang="en-US" dirty="0"/>
          </a:p>
        </p:txBody>
      </p:sp>
      <p:pic>
        <p:nvPicPr>
          <p:cNvPr id="7" name="Content Placeholder 4" descr="https://lucknow.apollohospitals.com/blogs/images/what-is-heart-attack-or-myocardial-infarction.jpg"/>
          <p:cNvPicPr>
            <a:picLocks/>
          </p:cNvPicPr>
          <p:nvPr/>
        </p:nvPicPr>
        <p:blipFill>
          <a:blip r:embed="rId2"/>
          <a:srcRect/>
          <a:stretch>
            <a:fillRect/>
          </a:stretch>
        </p:blipFill>
        <p:spPr bwMode="auto">
          <a:xfrm>
            <a:off x="990599" y="1752600"/>
            <a:ext cx="3352801" cy="312420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3.ECG changes:  ST segment elevation  T wave inversion  appearance of wide deep Q waves.</a:t>
            </a:r>
          </a:p>
          <a:p>
            <a:r>
              <a:rPr lang="en-US" dirty="0"/>
              <a:t>4.MAGNETIC RESONANCE IMAGING (MRI) CHEST X- RAY ANGIOGRAPHY POSITRON EMISSION TOMOGRAPHY (PET scan):</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PHARMACOLOGICAL: Thrombolytic agents Anticoagulants </a:t>
            </a:r>
            <a:r>
              <a:rPr lang="en-US" dirty="0" err="1"/>
              <a:t>Antiplatelet</a:t>
            </a:r>
            <a:r>
              <a:rPr lang="en-US" dirty="0"/>
              <a:t> agents Antihypertensive agents Lipid lowering drugs </a:t>
            </a:r>
            <a:r>
              <a:rPr lang="en-US" dirty="0" err="1"/>
              <a:t>Vasodialators</a:t>
            </a:r>
            <a:r>
              <a:rPr lang="en-US" dirty="0"/>
              <a:t> Others </a:t>
            </a:r>
            <a:r>
              <a:rPr lang="en-US" dirty="0" err="1"/>
              <a:t>i</a:t>
            </a:r>
            <a:r>
              <a:rPr lang="en-US" dirty="0"/>
              <a:t>) Analgesics ii) Antiulcer drugs iii) Antidepressants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MEDICAL MANAGEMENT</a:t>
            </a:r>
          </a:p>
        </p:txBody>
      </p:sp>
      <p:sp>
        <p:nvSpPr>
          <p:cNvPr id="3" name="Content Placeholder 2"/>
          <p:cNvSpPr>
            <a:spLocks noGrp="1"/>
          </p:cNvSpPr>
          <p:nvPr>
            <p:ph idx="1"/>
          </p:nvPr>
        </p:nvSpPr>
        <p:spPr/>
        <p:txBody>
          <a:bodyPr/>
          <a:lstStyle/>
          <a:p>
            <a:r>
              <a:rPr lang="en-US" dirty="0"/>
              <a:t>TREATMENT ALGORITHM FOR MI: Myocardial Infarction Pre-hospital or on arrival GTN spray, Oxygen, Pain relief, Admission to hospital, Aspirin, </a:t>
            </a:r>
            <a:r>
              <a:rPr lang="en-US" dirty="0" err="1"/>
              <a:t>Thrombolytics</a:t>
            </a:r>
            <a:r>
              <a:rPr lang="en-US" dirty="0"/>
              <a:t> During hospital admission Add: beta blocker, ACE inhibitor, insulin Consider: Revascularization (Angioplasty, </a:t>
            </a:r>
            <a:r>
              <a:rPr lang="en-US" dirty="0" err="1"/>
              <a:t>Stenting</a:t>
            </a:r>
            <a:r>
              <a:rPr lang="en-US" dirty="0"/>
              <a:t>, Arterial bypass) Long term Rehabilitation classes: Aspirin, beta blocker, ACE inhibitor, </a:t>
            </a:r>
            <a:r>
              <a:rPr lang="en-US" dirty="0" err="1"/>
              <a:t>Statins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INVASIVE PROCEDURE OF MI</a:t>
            </a:r>
          </a:p>
        </p:txBody>
      </p:sp>
      <p:sp>
        <p:nvSpPr>
          <p:cNvPr id="3" name="Content Placeholder 2"/>
          <p:cNvSpPr>
            <a:spLocks noGrp="1"/>
          </p:cNvSpPr>
          <p:nvPr>
            <p:ph idx="1"/>
          </p:nvPr>
        </p:nvSpPr>
        <p:spPr/>
        <p:txBody>
          <a:bodyPr/>
          <a:lstStyle/>
          <a:p>
            <a:r>
              <a:rPr lang="en-US" dirty="0"/>
              <a:t>Percutaneous transluminal coronary angioplasty (PTCA) stent placement</a:t>
            </a:r>
          </a:p>
          <a:p>
            <a:r>
              <a:rPr lang="en-US" dirty="0"/>
              <a:t>Atherectomy coronary artery bypass graft (CABG)</a:t>
            </a:r>
          </a:p>
          <a:p>
            <a:pPr marL="0" indent="0">
              <a:buNone/>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NURSING DIAGNOSIS OF MI</a:t>
            </a:r>
          </a:p>
        </p:txBody>
      </p:sp>
      <p:sp>
        <p:nvSpPr>
          <p:cNvPr id="3" name="Content Placeholder 2"/>
          <p:cNvSpPr>
            <a:spLocks noGrp="1"/>
          </p:cNvSpPr>
          <p:nvPr>
            <p:ph idx="1"/>
          </p:nvPr>
        </p:nvSpPr>
        <p:spPr/>
        <p:txBody>
          <a:bodyPr>
            <a:normAutofit/>
          </a:bodyPr>
          <a:lstStyle/>
          <a:p>
            <a:r>
              <a:rPr lang="en-GB" dirty="0"/>
              <a:t>Acute Pain, </a:t>
            </a:r>
          </a:p>
          <a:p>
            <a:r>
              <a:rPr lang="en-GB" dirty="0"/>
              <a:t>Decreased Cardiac Output, </a:t>
            </a:r>
          </a:p>
          <a:p>
            <a:r>
              <a:rPr lang="en-GB" dirty="0"/>
              <a:t>Ineffective Tissue Perfusion, </a:t>
            </a:r>
          </a:p>
          <a:p>
            <a:r>
              <a:rPr lang="en-GB" dirty="0"/>
              <a:t>Anxiety,</a:t>
            </a:r>
          </a:p>
          <a:p>
            <a:r>
              <a:rPr lang="en-GB" dirty="0"/>
              <a:t>Risk for Decreased Cardiac Perfusion. </a:t>
            </a:r>
          </a:p>
          <a:p>
            <a:r>
              <a:rPr lang="en-GB" dirty="0"/>
              <a:t>These diagnoses guide the development of a comprehensive care plan to address the patient's physical and emotional well-being</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56C0A-8E2B-1A1A-1090-9581D5BE3CCB}"/>
              </a:ext>
            </a:extLst>
          </p:cNvPr>
          <p:cNvSpPr>
            <a:spLocks noGrp="1"/>
          </p:cNvSpPr>
          <p:nvPr>
            <p:ph type="title"/>
          </p:nvPr>
        </p:nvSpPr>
        <p:spPr/>
        <p:txBody>
          <a:bodyPr/>
          <a:lstStyle/>
          <a:p>
            <a:r>
              <a:rPr lang="en-GB" dirty="0"/>
              <a:t>NURSING MANAGEMENT</a:t>
            </a:r>
            <a:endParaRPr lang="en-IN" dirty="0"/>
          </a:p>
        </p:txBody>
      </p:sp>
      <p:sp>
        <p:nvSpPr>
          <p:cNvPr id="3" name="Content Placeholder 2">
            <a:extLst>
              <a:ext uri="{FF2B5EF4-FFF2-40B4-BE49-F238E27FC236}">
                <a16:creationId xmlns:a16="http://schemas.microsoft.com/office/drawing/2014/main" id="{D3089FDA-65D8-A173-879A-80BFA6722513}"/>
              </a:ext>
            </a:extLst>
          </p:cNvPr>
          <p:cNvSpPr>
            <a:spLocks noGrp="1"/>
          </p:cNvSpPr>
          <p:nvPr>
            <p:ph idx="1"/>
          </p:nvPr>
        </p:nvSpPr>
        <p:spPr/>
        <p:txBody>
          <a:bodyPr>
            <a:normAutofit fontScale="92500" lnSpcReduction="20000"/>
          </a:bodyPr>
          <a:lstStyle/>
          <a:p>
            <a:r>
              <a:rPr lang="en-GB" dirty="0"/>
              <a:t>Nursing management of Myocardial Infarction (MI), or heart attack, focuses on immediate stabilization,</a:t>
            </a:r>
          </a:p>
          <a:p>
            <a:r>
              <a:rPr lang="en-GB" dirty="0"/>
              <a:t> symptom management, and </a:t>
            </a:r>
          </a:p>
          <a:p>
            <a:r>
              <a:rPr lang="en-GB" dirty="0"/>
              <a:t>preventing complications, while also educating patients about lifestyle changes for long-term recovery. </a:t>
            </a:r>
          </a:p>
          <a:p>
            <a:r>
              <a:rPr lang="en-GB" dirty="0"/>
              <a:t>Nurses play a crucial role in recognizing symptoms, administering medications, monitoring vital signs, and providing psychological support</a:t>
            </a:r>
            <a:endParaRPr lang="en-IN" dirty="0"/>
          </a:p>
        </p:txBody>
      </p:sp>
    </p:spTree>
    <p:extLst>
      <p:ext uri="{BB962C8B-B14F-4D97-AF65-F5344CB8AC3E}">
        <p14:creationId xmlns:p14="http://schemas.microsoft.com/office/powerpoint/2010/main" val="878709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1CACC-67F3-57D0-9F5F-4B424E205661}"/>
              </a:ext>
            </a:extLst>
          </p:cNvPr>
          <p:cNvSpPr>
            <a:spLocks noGrp="1"/>
          </p:cNvSpPr>
          <p:nvPr>
            <p:ph type="title"/>
          </p:nvPr>
        </p:nvSpPr>
        <p:spPr/>
        <p:txBody>
          <a:bodyPr/>
          <a:lstStyle/>
          <a:p>
            <a:r>
              <a:rPr lang="en-IN" dirty="0"/>
              <a:t>COMPLICATIONS OF MI</a:t>
            </a:r>
          </a:p>
        </p:txBody>
      </p:sp>
      <p:sp>
        <p:nvSpPr>
          <p:cNvPr id="3" name="Content Placeholder 2">
            <a:extLst>
              <a:ext uri="{FF2B5EF4-FFF2-40B4-BE49-F238E27FC236}">
                <a16:creationId xmlns:a16="http://schemas.microsoft.com/office/drawing/2014/main" id="{904D8287-C5EB-152A-8036-B845266210BF}"/>
              </a:ext>
            </a:extLst>
          </p:cNvPr>
          <p:cNvSpPr>
            <a:spLocks noGrp="1"/>
          </p:cNvSpPr>
          <p:nvPr>
            <p:ph idx="1"/>
          </p:nvPr>
        </p:nvSpPr>
        <p:spPr/>
        <p:txBody>
          <a:bodyPr/>
          <a:lstStyle/>
          <a:p>
            <a:r>
              <a:rPr lang="en-GB" dirty="0"/>
              <a:t>Complications of myocardial infarction (MI), or heart attack, can arise from the initial damage to the heart muscle (ischemia) or from mechanical, electrical, or inflammatory disturbances that occur during or after the event. These complications can significantly impact a patient's recovery and long-term prognosis. </a:t>
            </a:r>
            <a:endParaRPr lang="en-IN" dirty="0"/>
          </a:p>
        </p:txBody>
      </p:sp>
    </p:spTree>
    <p:extLst>
      <p:ext uri="{BB962C8B-B14F-4D97-AF65-F5344CB8AC3E}">
        <p14:creationId xmlns:p14="http://schemas.microsoft.com/office/powerpoint/2010/main" val="4657548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ree Google Thank You Slide &amp; PowerPoint Templates">
            <a:extLst>
              <a:ext uri="{FF2B5EF4-FFF2-40B4-BE49-F238E27FC236}">
                <a16:creationId xmlns:a16="http://schemas.microsoft.com/office/drawing/2014/main" id="{E6F3C5E1-DCBA-423D-2F11-09C6AD9D27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457200"/>
            <a:ext cx="70866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5937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Times New Roman" pitchFamily="18" charset="0"/>
                <a:cs typeface="Times New Roman" pitchFamily="18" charset="0"/>
              </a:rPr>
              <a:t>DEFINITION OF MI</a:t>
            </a:r>
          </a:p>
        </p:txBody>
      </p:sp>
      <p:sp>
        <p:nvSpPr>
          <p:cNvPr id="3" name="Content Placeholder 2"/>
          <p:cNvSpPr>
            <a:spLocks noGrp="1"/>
          </p:cNvSpPr>
          <p:nvPr>
            <p:ph idx="1"/>
          </p:nvPr>
        </p:nvSpPr>
        <p:spPr/>
        <p:txBody>
          <a:bodyPr/>
          <a:lstStyle/>
          <a:p>
            <a:r>
              <a:rPr lang="en-US" sz="2400" dirty="0">
                <a:latin typeface="Times New Roman" pitchFamily="18" charset="0"/>
                <a:cs typeface="Times New Roman" pitchFamily="18" charset="0"/>
              </a:rPr>
              <a:t>Myocardial infarction (MI) refers to </a:t>
            </a:r>
            <a:r>
              <a:rPr lang="en-US" sz="2400" b="1" dirty="0">
                <a:solidFill>
                  <a:srgbClr val="FF0000"/>
                </a:solidFill>
                <a:latin typeface="Times New Roman" pitchFamily="18" charset="0"/>
                <a:cs typeface="Times New Roman" pitchFamily="18" charset="0"/>
              </a:rPr>
              <a:t>tissue death (infarction) of the heart muscle</a:t>
            </a:r>
            <a:r>
              <a:rPr lang="en-US" sz="2400" dirty="0">
                <a:solidFill>
                  <a:srgbClr val="FF0000"/>
                </a:solidFill>
                <a:latin typeface="Times New Roman" pitchFamily="18" charset="0"/>
                <a:cs typeface="Times New Roman" pitchFamily="18" charset="0"/>
              </a:rPr>
              <a:t> (myocardium) </a:t>
            </a:r>
            <a:r>
              <a:rPr lang="en-US" sz="2400" dirty="0">
                <a:latin typeface="Times New Roman" pitchFamily="18" charset="0"/>
                <a:cs typeface="Times New Roman" pitchFamily="18" charset="0"/>
              </a:rPr>
              <a:t>caused by </a:t>
            </a:r>
            <a:r>
              <a:rPr lang="en-US" sz="2400" dirty="0" err="1">
                <a:latin typeface="Times New Roman" pitchFamily="18" charset="0"/>
                <a:cs typeface="Times New Roman" pitchFamily="18" charset="0"/>
              </a:rPr>
              <a:t>ischaemia</a:t>
            </a:r>
            <a:r>
              <a:rPr lang="en-US" sz="2400" dirty="0">
                <a:latin typeface="Times New Roman" pitchFamily="18" charset="0"/>
                <a:cs typeface="Times New Roman" pitchFamily="18" charset="0"/>
              </a:rPr>
              <a:t>, that is lack of oxygen delivery to myocardial tissue. </a:t>
            </a:r>
          </a:p>
          <a:p>
            <a:pPr>
              <a:buNone/>
            </a:pPr>
            <a:r>
              <a:rPr lang="en-US" sz="2400" dirty="0">
                <a:latin typeface="Times New Roman" pitchFamily="18" charset="0"/>
                <a:cs typeface="Times New Roman" pitchFamily="18" charset="0"/>
              </a:rPr>
              <a:t>It is a type of acute coronary syndrome, which describes a sudden or short-term change in symptoms related to blood flow to the heart</a:t>
            </a:r>
            <a:r>
              <a:rPr lang="en-US" dirty="0">
                <a:latin typeface="Times New Roman" pitchFamily="18" charset="0"/>
                <a:cs typeface="Times New Roman" pitchFamily="18" charset="0"/>
              </a:rPr>
              <a:t>.</a:t>
            </a:r>
          </a:p>
        </p:txBody>
      </p:sp>
      <p:pic>
        <p:nvPicPr>
          <p:cNvPr id="4" name="Picture 3" descr="Myocardial Infarction Disease with Cause and Nursing Intervention"/>
          <p:cNvPicPr/>
          <p:nvPr/>
        </p:nvPicPr>
        <p:blipFill>
          <a:blip r:embed="rId2"/>
          <a:srcRect/>
          <a:stretch>
            <a:fillRect/>
          </a:stretch>
        </p:blipFill>
        <p:spPr bwMode="auto">
          <a:xfrm>
            <a:off x="3581400" y="3657600"/>
            <a:ext cx="2247900" cy="22098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ETIOLOGY</a:t>
            </a:r>
          </a:p>
        </p:txBody>
      </p:sp>
      <p:sp>
        <p:nvSpPr>
          <p:cNvPr id="3" name="Content Placeholder 2"/>
          <p:cNvSpPr>
            <a:spLocks noGrp="1"/>
          </p:cNvSpPr>
          <p:nvPr>
            <p:ph idx="1"/>
          </p:nvPr>
        </p:nvSpPr>
        <p:spPr/>
        <p:txBody>
          <a:bodyPr/>
          <a:lstStyle/>
          <a:p>
            <a:r>
              <a:rPr lang="en-US" dirty="0"/>
              <a:t>Tobacco smoking Hypertension Drug abuse  Obesity Stress  Alcohol ETIOLOGY</a:t>
            </a:r>
          </a:p>
          <a:p>
            <a:r>
              <a:rPr lang="en-US" dirty="0">
                <a:hlinkClick r:id="rId2" tooltip="Age&#10;Gender&#10; Diabetes&#10; Hyperlipoproteinaemia&#10; Family hi..."/>
              </a:rPr>
              <a:t>7. </a:t>
            </a:r>
            <a:r>
              <a:rPr lang="en-US" dirty="0"/>
              <a:t>Age Gender  Diabetes  </a:t>
            </a:r>
            <a:r>
              <a:rPr lang="en-US" dirty="0" err="1"/>
              <a:t>Hyperlipoproteinaemia</a:t>
            </a:r>
            <a:r>
              <a:rPr lang="en-US" dirty="0"/>
              <a:t>  Family history of </a:t>
            </a:r>
            <a:r>
              <a:rPr lang="en-US" dirty="0" err="1"/>
              <a:t>Ischaemic</a:t>
            </a:r>
            <a:r>
              <a:rPr lang="en-US" dirty="0"/>
              <a:t> Heart Disease  </a:t>
            </a:r>
            <a:r>
              <a:rPr lang="en-US" dirty="0" err="1"/>
              <a:t>Hyperhomocysteinemia</a:t>
            </a:r>
            <a:r>
              <a:rPr lang="en-US" dirty="0"/>
              <a:t>  Chronic kidney disease</a:t>
            </a:r>
          </a:p>
        </p:txBody>
      </p:sp>
      <p:sp>
        <p:nvSpPr>
          <p:cNvPr id="1026" name="AutoShape 2" descr="CLINICAL MANIFESTATIONS:&#10;• Chest pain / chest discomfort&#10;• Dyspnea&#10;• Fatigue&#10;• Other symptoms include:&#10;Increased sweating&#1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CLINICAL MANIFESTATIONS:&#10;• Chest pain / chest discomfort&#10;• Dyspnea&#10;• Fatigue&#10;• Other symptoms include:&#10;Increased sweating&#1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C:\Users\NS\Desktop\myocardial-infarction-10-638.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 name="AutoShape 2" descr="EPIDEMIOLOGY:&#10; In industrial countries MI accounts for 10-25% of all&#10;deaths.&#10; Incidence is higher in elderly people, ab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 name="AutoShape 4" descr="EPIDEMIOLOGY:&#10; In industrial countries MI accounts for 10-25% of all&#10;deaths.&#10; Incidence is higher in elderly people, ab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PATHOPHYSIOLOGY Atherosclerosis Arterial spasm </a:t>
            </a:r>
            <a:r>
              <a:rPr lang="en-US" dirty="0" err="1"/>
              <a:t>Atherosclerosis+Plaque</a:t>
            </a:r>
            <a:r>
              <a:rPr lang="en-US" dirty="0"/>
              <a:t> </a:t>
            </a:r>
            <a:r>
              <a:rPr lang="en-US" dirty="0" err="1"/>
              <a:t>split+Thrombus</a:t>
            </a:r>
            <a:r>
              <a:rPr lang="en-US" dirty="0"/>
              <a:t> gradual sudden not usually reversible Obstruction sudden reversible occlusion obstruction ISCHAEMIA Hypoxia Reduced oxygen demand Angina </a:t>
            </a:r>
            <a:r>
              <a:rPr lang="en-US" dirty="0" err="1"/>
              <a:t>Thrombolysis</a:t>
            </a:r>
            <a:r>
              <a:rPr lang="en-US" dirty="0"/>
              <a:t> Unstable angina Permanent thrombus Necrosis MYOCARDIAL INFARCTION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CLINICAL MANIFESTATIONS: • Chest pain / chest discomfort • </a:t>
            </a:r>
            <a:r>
              <a:rPr lang="en-US" dirty="0" err="1"/>
              <a:t>Dyspnea</a:t>
            </a:r>
            <a:r>
              <a:rPr lang="en-US" dirty="0"/>
              <a:t> • Fatigue • Other symptoms include: Increased sweating Weakness Nausea Vomiting Light-headedness Palpitation • Anxiety, sleeplessness, hypertension or hypotension, arrhythmia. • Chest pain is less in women, their common symptoms are weakness, fatigue &amp; </a:t>
            </a:r>
            <a:r>
              <a:rPr lang="en-US" dirty="0" err="1"/>
              <a:t>dyspnea</a:t>
            </a:r>
            <a:r>
              <a:rPr lang="en-US"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Complications include:  Arrhythmia  </a:t>
            </a:r>
            <a:r>
              <a:rPr lang="en-US" dirty="0" err="1"/>
              <a:t>Cardiogenic</a:t>
            </a:r>
            <a:r>
              <a:rPr lang="en-US" dirty="0"/>
              <a:t> shock (10%)  Congestive heart failure  </a:t>
            </a:r>
            <a:r>
              <a:rPr lang="en-US" dirty="0" err="1"/>
              <a:t>Thromboembolism</a:t>
            </a:r>
            <a:r>
              <a:rPr lang="en-US" dirty="0"/>
              <a:t>  Rupture (5%)  Cardiac aneurism (5%)  </a:t>
            </a:r>
            <a:r>
              <a:rPr lang="en-US" dirty="0" err="1"/>
              <a:t>Pericarditis</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CLINICAL MANIFESTATIONS: • Chest pain / chest discomfort • </a:t>
            </a:r>
            <a:r>
              <a:rPr lang="en-US" dirty="0" err="1"/>
              <a:t>Dyspnea</a:t>
            </a:r>
            <a:r>
              <a:rPr lang="en-US" dirty="0"/>
              <a:t> • Fatigue • Other symptoms include: Increased sweating Weakness Nausea Vomiting Light-headedness Palpitation • Anxiety, sleeplessness, hypertension or hypotension, arrhythmia. • Chest pain is less in women, their common symptoms are weakness, fatigue &amp; </a:t>
            </a:r>
            <a:r>
              <a:rPr lang="en-US" dirty="0" err="1"/>
              <a:t>dyspnea</a:t>
            </a:r>
            <a:r>
              <a:rPr lang="en-US" dirty="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a:t>DIAGNOSIS: </a:t>
            </a:r>
          </a:p>
          <a:p>
            <a:r>
              <a:rPr lang="en-US" dirty="0"/>
              <a:t>1.Clinical features: Pain Indigestion Apprehension Shock Low grade fever</a:t>
            </a:r>
          </a:p>
          <a:p>
            <a:r>
              <a:rPr lang="en-US" dirty="0"/>
              <a:t> 2.Serum cardiac markers: </a:t>
            </a:r>
            <a:r>
              <a:rPr lang="en-US" dirty="0" err="1"/>
              <a:t>Creatinine</a:t>
            </a:r>
            <a:r>
              <a:rPr lang="en-US" dirty="0"/>
              <a:t> phosphokinase (CK) Lactic dehydrogenase (LDH) Cardiac specific troponins (</a:t>
            </a:r>
            <a:r>
              <a:rPr lang="en-US" dirty="0" err="1"/>
              <a:t>cTn</a:t>
            </a:r>
            <a:r>
              <a:rPr lang="en-US" dirty="0"/>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3.ECG changes:  ST segment elevation  T wave inversion  appearance of wide deep Q waves.</a:t>
            </a:r>
          </a:p>
          <a:p>
            <a:r>
              <a:rPr lang="en-US" dirty="0"/>
              <a:t>4.MAGNETIC RESONANCE IMAGING (MRI) CHEST X- RAY ANGIOGRAPHY POSITRON EMISSION TOMOGRAPHY (PET scan):</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TotalTime>
  <Words>684</Words>
  <Application>Microsoft Office PowerPoint</Application>
  <PresentationFormat>On-screen Show (4:3)</PresentationFormat>
  <Paragraphs>45</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Algerian</vt:lpstr>
      <vt:lpstr>Arial</vt:lpstr>
      <vt:lpstr>Calibri</vt:lpstr>
      <vt:lpstr>Times New Roman</vt:lpstr>
      <vt:lpstr>Office Theme</vt:lpstr>
      <vt:lpstr>Myocardial infarction</vt:lpstr>
      <vt:lpstr>DEFINITION OF MI</vt:lpstr>
      <vt:lpstr>ETIOLOGY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MEDICAL MANAGEMENT</vt:lpstr>
      <vt:lpstr>INVASIVE PROCEDURE OF MI</vt:lpstr>
      <vt:lpstr>NURSING DIAGNOSIS OF MI</vt:lpstr>
      <vt:lpstr>NURSING MANAGEMENT</vt:lpstr>
      <vt:lpstr>COMPLICATIONS OF MI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ND</dc:creator>
  <cp:lastModifiedBy>dell</cp:lastModifiedBy>
  <cp:revision>11</cp:revision>
  <dcterms:created xsi:type="dcterms:W3CDTF">2006-08-16T00:00:00Z</dcterms:created>
  <dcterms:modified xsi:type="dcterms:W3CDTF">2026-08-19T06:05:26Z</dcterms:modified>
</cp:coreProperties>
</file>