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4"/>
  </p:notesMasterIdLst>
  <p:sldIdLst>
    <p:sldId id="256" r:id="rId2"/>
    <p:sldId id="257" r:id="rId3"/>
    <p:sldId id="279" r:id="rId4"/>
    <p:sldId id="278" r:id="rId5"/>
    <p:sldId id="277" r:id="rId6"/>
    <p:sldId id="280" r:id="rId7"/>
    <p:sldId id="281" r:id="rId8"/>
    <p:sldId id="319" r:id="rId9"/>
    <p:sldId id="283" r:id="rId10"/>
    <p:sldId id="284" r:id="rId11"/>
    <p:sldId id="285" r:id="rId12"/>
    <p:sldId id="320" r:id="rId13"/>
    <p:sldId id="269" r:id="rId14"/>
    <p:sldId id="270" r:id="rId15"/>
    <p:sldId id="321" r:id="rId16"/>
    <p:sldId id="272" r:id="rId17"/>
    <p:sldId id="322" r:id="rId18"/>
    <p:sldId id="289" r:id="rId19"/>
    <p:sldId id="275" r:id="rId20"/>
    <p:sldId id="276" r:id="rId21"/>
    <p:sldId id="355" r:id="rId22"/>
    <p:sldId id="35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660"/>
  </p:normalViewPr>
  <p:slideViewPr>
    <p:cSldViewPr snapToGrid="0">
      <p:cViewPr varScale="1">
        <p:scale>
          <a:sx n="84" d="100"/>
          <a:sy n="84" d="100"/>
        </p:scale>
        <p:origin x="64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BB5895-3460-4104-9AAA-EE9A8D281CF7}" type="datetimeFigureOut">
              <a:rPr lang="en-IN" smtClean="0"/>
              <a:t>19-08-2026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270992-EF66-4D52-9367-CE70C48032EC}" type="slidenum">
              <a:rPr lang="en-IN" smtClean="0"/>
              <a:t>‹#›</a:t>
            </a:fld>
            <a:endParaRPr lang="en-IN"/>
          </a:p>
        </p:txBody>
      </p:sp>
    </p:spTree>
    <p:extLst>
      <p:ext uri="{BB962C8B-B14F-4D97-AF65-F5344CB8AC3E}">
        <p14:creationId xmlns:p14="http://schemas.microsoft.com/office/powerpoint/2010/main" val="2613833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D91417-A009-4865-9614-6BFC4D056E66}"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080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59552C-64B9-4B6C-901F-7B7F0584E488}"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2435664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59552C-64B9-4B6C-901F-7B7F0584E488}" type="datetimeFigureOut">
              <a:rPr lang="en-IN" smtClean="0"/>
              <a:t>19-08-2026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304958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759552C-64B9-4B6C-901F-7B7F0584E488}"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1282245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759552C-64B9-4B6C-901F-7B7F0584E488}"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08B3BF6-1E7D-474E-BBBF-F2DED3C89B96}" type="slidenum">
              <a:rPr lang="en-IN" smtClean="0"/>
              <a:t>‹#›</a:t>
            </a:fld>
            <a:endParaRPr lang="en-IN"/>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80122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59552C-64B9-4B6C-901F-7B7F0584E488}"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22177909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759552C-64B9-4B6C-901F-7B7F0584E488}" type="datetimeFigureOut">
              <a:rPr lang="en-IN" smtClean="0"/>
              <a:t>19-08-2026</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3834479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759552C-64B9-4B6C-901F-7B7F0584E488}" type="datetimeFigureOut">
              <a:rPr lang="en-IN" smtClean="0"/>
              <a:t>19-08-2026</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778563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59552C-64B9-4B6C-901F-7B7F0584E488}"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713133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59552C-64B9-4B6C-901F-7B7F0584E488}"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1793517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59552C-64B9-4B6C-901F-7B7F0584E488}"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4009441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59552C-64B9-4B6C-901F-7B7F0584E488}" type="datetimeFigureOut">
              <a:rPr lang="en-IN" smtClean="0"/>
              <a:t>19-08-2026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801789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59552C-64B9-4B6C-901F-7B7F0584E488}" type="datetimeFigureOut">
              <a:rPr lang="en-IN" smtClean="0"/>
              <a:t>19-08-2026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3622984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59552C-64B9-4B6C-901F-7B7F0584E488}" type="datetimeFigureOut">
              <a:rPr lang="en-IN" smtClean="0"/>
              <a:t>19-08-2026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3912309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E759552C-64B9-4B6C-901F-7B7F0584E488}" type="datetimeFigureOut">
              <a:rPr lang="en-IN" smtClean="0"/>
              <a:t>19-08-2026</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688046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759552C-64B9-4B6C-901F-7B7F0584E488}" type="datetimeFigureOut">
              <a:rPr lang="en-IN" smtClean="0"/>
              <a:t>19-08-2026</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4033925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E759552C-64B9-4B6C-901F-7B7F0584E488}" type="datetimeFigureOut">
              <a:rPr lang="en-IN" smtClean="0"/>
              <a:t>19-08-2026</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2601673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59552C-64B9-4B6C-901F-7B7F0584E488}" type="datetimeFigureOut">
              <a:rPr lang="en-IN" smtClean="0"/>
              <a:t>19-08-2026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08B3BF6-1E7D-474E-BBBF-F2DED3C89B96}" type="slidenum">
              <a:rPr lang="en-IN" smtClean="0"/>
              <a:t>‹#›</a:t>
            </a:fld>
            <a:endParaRPr lang="en-IN"/>
          </a:p>
        </p:txBody>
      </p:sp>
    </p:spTree>
    <p:extLst>
      <p:ext uri="{BB962C8B-B14F-4D97-AF65-F5344CB8AC3E}">
        <p14:creationId xmlns:p14="http://schemas.microsoft.com/office/powerpoint/2010/main" val="25057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759552C-64B9-4B6C-901F-7B7F0584E488}" type="datetimeFigureOut">
              <a:rPr lang="en-IN" smtClean="0"/>
              <a:t>19-08-2026</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08B3BF6-1E7D-474E-BBBF-F2DED3C89B96}" type="slidenum">
              <a:rPr lang="en-IN" smtClean="0"/>
              <a:t>‹#›</a:t>
            </a:fld>
            <a:endParaRPr lang="en-IN"/>
          </a:p>
        </p:txBody>
      </p:sp>
    </p:spTree>
    <p:extLst>
      <p:ext uri="{BB962C8B-B14F-4D97-AF65-F5344CB8AC3E}">
        <p14:creationId xmlns:p14="http://schemas.microsoft.com/office/powerpoint/2010/main" val="2429017102"/>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06127-3D6A-7E48-E29E-3F69AE7CA698}"/>
              </a:ext>
            </a:extLst>
          </p:cNvPr>
          <p:cNvSpPr>
            <a:spLocks noGrp="1"/>
          </p:cNvSpPr>
          <p:nvPr>
            <p:ph type="title"/>
          </p:nvPr>
        </p:nvSpPr>
        <p:spPr/>
        <p:txBody>
          <a:bodyPr/>
          <a:lstStyle/>
          <a:p>
            <a:pPr algn="ctr"/>
            <a:r>
              <a:rPr lang="en-US" sz="2800" b="1" dirty="0">
                <a:solidFill>
                  <a:schemeClr val="tx1"/>
                </a:solidFill>
                <a:latin typeface="Lucida Calligraphy" panose="03010101010101010101" pitchFamily="66" charset="0"/>
                <a:ea typeface="Times New Roman" panose="02020603050405020304" pitchFamily="18" charset="0"/>
                <a:cs typeface="Times New Roman" panose="02020603050405020304" pitchFamily="18" charset="0"/>
              </a:rPr>
              <a:t>TECHNIQUES</a:t>
            </a:r>
            <a:r>
              <a:rPr lang="en-US" sz="2800" b="1" dirty="0">
                <a:solidFill>
                  <a:schemeClr val="tx1"/>
                </a:solidFill>
                <a:effectLst/>
                <a:latin typeface="Lucida Calligraphy" panose="03010101010101010101" pitchFamily="66" charset="0"/>
                <a:ea typeface="Times New Roman" panose="02020603050405020304" pitchFamily="18" charset="0"/>
                <a:cs typeface="Times New Roman" panose="02020603050405020304" pitchFamily="18" charset="0"/>
              </a:rPr>
              <a:t> OF</a:t>
            </a:r>
            <a:br>
              <a:rPr lang="en-US" sz="2800" b="1" dirty="0">
                <a:solidFill>
                  <a:schemeClr val="tx1"/>
                </a:solidFill>
                <a:effectLst/>
                <a:latin typeface="Lucida Calligraphy" panose="03010101010101010101" pitchFamily="66" charset="0"/>
                <a:ea typeface="Times New Roman" panose="02020603050405020304" pitchFamily="18" charset="0"/>
                <a:cs typeface="Times New Roman" panose="02020603050405020304" pitchFamily="18" charset="0"/>
              </a:rPr>
            </a:br>
            <a:r>
              <a:rPr lang="en-US" sz="2800" b="1" dirty="0">
                <a:solidFill>
                  <a:schemeClr val="tx1"/>
                </a:solidFill>
                <a:effectLst/>
                <a:latin typeface="Lucida Calligraphy" panose="03010101010101010101" pitchFamily="66" charset="0"/>
                <a:ea typeface="Times New Roman" panose="02020603050405020304" pitchFamily="18" charset="0"/>
                <a:cs typeface="Times New Roman" panose="02020603050405020304" pitchFamily="18" charset="0"/>
              </a:rPr>
              <a:t>INHALATIONAL DEVICES</a:t>
            </a:r>
            <a:br>
              <a:rPr lang="en-IN" sz="2800" dirty="0">
                <a:effectLst/>
                <a:latin typeface="Calibri" panose="020F0502020204030204" pitchFamily="34" charset="0"/>
                <a:ea typeface="Times New Roman" panose="02020603050405020304" pitchFamily="18" charset="0"/>
                <a:cs typeface="Vrinda" panose="020B0502040204020203" pitchFamily="34" charset="0"/>
              </a:rPr>
            </a:br>
            <a:endParaRPr lang="en-IN" sz="5400" dirty="0"/>
          </a:p>
        </p:txBody>
      </p:sp>
      <p:pic>
        <p:nvPicPr>
          <p:cNvPr id="8" name="Content Placeholder 7">
            <a:extLst>
              <a:ext uri="{FF2B5EF4-FFF2-40B4-BE49-F238E27FC236}">
                <a16:creationId xmlns:a16="http://schemas.microsoft.com/office/drawing/2014/main" id="{8CF68C60-42B1-87BE-A4A3-AE3478F560D4}"/>
              </a:ext>
            </a:extLst>
          </p:cNvPr>
          <p:cNvPicPr>
            <a:picLocks noGrp="1" noChangeAspect="1"/>
          </p:cNvPicPr>
          <p:nvPr>
            <p:ph idx="1"/>
          </p:nvPr>
        </p:nvPicPr>
        <p:blipFill>
          <a:blip r:embed="rId3"/>
          <a:stretch>
            <a:fillRect/>
          </a:stretch>
        </p:blipFill>
        <p:spPr>
          <a:xfrm>
            <a:off x="2605850" y="1273628"/>
            <a:ext cx="5942076" cy="3820885"/>
          </a:xfrm>
          <a:prstGeom prst="rect">
            <a:avLst/>
          </a:prstGeom>
        </p:spPr>
      </p:pic>
      <p:sp>
        <p:nvSpPr>
          <p:cNvPr id="10" name="TextBox 9">
            <a:extLst>
              <a:ext uri="{FF2B5EF4-FFF2-40B4-BE49-F238E27FC236}">
                <a16:creationId xmlns:a16="http://schemas.microsoft.com/office/drawing/2014/main" id="{317E239F-E18A-B06C-40C0-B82BD21C919A}"/>
              </a:ext>
            </a:extLst>
          </p:cNvPr>
          <p:cNvSpPr txBox="1"/>
          <p:nvPr/>
        </p:nvSpPr>
        <p:spPr>
          <a:xfrm>
            <a:off x="2945130" y="1990932"/>
            <a:ext cx="8915400" cy="4414350"/>
          </a:xfrm>
          <a:prstGeom prst="rect">
            <a:avLst/>
          </a:prstGeom>
          <a:noFill/>
        </p:spPr>
        <p:txBody>
          <a:bodyPr wrap="square">
            <a:spAutoFit/>
          </a:bodyPr>
          <a:lstStyle/>
          <a:p>
            <a:pPr marL="0" marR="0" lvl="0" indent="0" algn="r" defTabSz="457200" rtl="0" eaLnBrk="1" fontAlgn="auto" latinLnBrk="0" hangingPunct="1">
              <a:lnSpc>
                <a:spcPct val="115000"/>
              </a:lnSpc>
              <a:spcBef>
                <a:spcPts val="0"/>
              </a:spcBef>
              <a:spcAft>
                <a:spcPts val="1000"/>
              </a:spcAft>
              <a:buClrTx/>
              <a:buSzTx/>
              <a:buFontTx/>
              <a:buNone/>
              <a:tabLst/>
              <a:defRPr/>
            </a:pPr>
            <a:endParaRPr kumimoji="0" lang="en-US" sz="1800" b="1" i="0" u="none" strike="noStrike" kern="1200" cap="none" spc="0" normalizeH="0" baseline="0" noProof="0" dirty="0">
              <a:ln>
                <a:noFill/>
              </a:ln>
              <a:solidFill>
                <a:srgbClr val="2A2A2A"/>
              </a:solidFill>
              <a:effectLst/>
              <a:uLnTx/>
              <a:uFillTx/>
              <a:latin typeface="Lucida Calligraphy" panose="03010101010101010101" pitchFamily="66" charset="0"/>
              <a:ea typeface="Times New Roman" panose="02020603050405020304" pitchFamily="18" charset="0"/>
              <a:cs typeface="Calibri" panose="020F0502020204030204" pitchFamily="34" charset="0"/>
            </a:endParaRPr>
          </a:p>
          <a:p>
            <a:pPr marL="0" marR="0" lvl="0" indent="0" algn="r" defTabSz="457200" rtl="0" eaLnBrk="1" fontAlgn="auto" latinLnBrk="0" hangingPunct="1">
              <a:lnSpc>
                <a:spcPct val="115000"/>
              </a:lnSpc>
              <a:spcBef>
                <a:spcPts val="0"/>
              </a:spcBef>
              <a:spcAft>
                <a:spcPts val="1000"/>
              </a:spcAft>
              <a:buClrTx/>
              <a:buSzTx/>
              <a:buFontTx/>
              <a:buNone/>
              <a:tabLst/>
              <a:defRPr/>
            </a:pPr>
            <a:endParaRPr kumimoji="0" lang="en-US" sz="1800" b="1" i="0" u="none" strike="noStrike" kern="1200" cap="none" spc="0" normalizeH="0" baseline="0" noProof="0" dirty="0">
              <a:ln>
                <a:noFill/>
              </a:ln>
              <a:solidFill>
                <a:srgbClr val="2A2A2A"/>
              </a:solidFill>
              <a:effectLst/>
              <a:uLnTx/>
              <a:uFillTx/>
              <a:latin typeface="Lucida Calligraphy" panose="03010101010101010101" pitchFamily="66" charset="0"/>
              <a:ea typeface="Times New Roman" panose="02020603050405020304" pitchFamily="18" charset="0"/>
              <a:cs typeface="Calibri" panose="020F0502020204030204" pitchFamily="34" charset="0"/>
            </a:endParaRPr>
          </a:p>
          <a:p>
            <a:pPr marL="0" marR="0" lvl="0" indent="0" algn="r" defTabSz="457200" rtl="0" eaLnBrk="1" fontAlgn="auto" latinLnBrk="0" hangingPunct="1">
              <a:lnSpc>
                <a:spcPct val="115000"/>
              </a:lnSpc>
              <a:spcBef>
                <a:spcPts val="0"/>
              </a:spcBef>
              <a:spcAft>
                <a:spcPts val="1000"/>
              </a:spcAft>
              <a:buClrTx/>
              <a:buSzTx/>
              <a:buFontTx/>
              <a:buNone/>
              <a:tabLst/>
              <a:defRPr/>
            </a:pPr>
            <a:endParaRPr kumimoji="0" lang="en-US" sz="1800" b="1" i="0" u="none" strike="noStrike" kern="1200" cap="none" spc="0" normalizeH="0" baseline="0" noProof="0" dirty="0">
              <a:ln>
                <a:noFill/>
              </a:ln>
              <a:solidFill>
                <a:srgbClr val="2A2A2A"/>
              </a:solidFill>
              <a:effectLst/>
              <a:uLnTx/>
              <a:uFillTx/>
              <a:latin typeface="Lucida Calligraphy" panose="03010101010101010101" pitchFamily="66" charset="0"/>
              <a:ea typeface="Times New Roman" panose="02020603050405020304" pitchFamily="18" charset="0"/>
              <a:cs typeface="Calibri" panose="020F0502020204030204" pitchFamily="34" charset="0"/>
            </a:endParaRPr>
          </a:p>
          <a:p>
            <a:pPr marL="0" marR="0" lvl="0" indent="0" algn="r" defTabSz="457200" rtl="0" eaLnBrk="1" fontAlgn="auto" latinLnBrk="0" hangingPunct="1">
              <a:lnSpc>
                <a:spcPct val="115000"/>
              </a:lnSpc>
              <a:spcBef>
                <a:spcPts val="0"/>
              </a:spcBef>
              <a:spcAft>
                <a:spcPts val="1000"/>
              </a:spcAft>
              <a:buClrTx/>
              <a:buSzTx/>
              <a:buFontTx/>
              <a:buNone/>
              <a:tabLst/>
              <a:defRPr/>
            </a:pPr>
            <a:endParaRPr kumimoji="0" lang="en-US" sz="1800" b="1" i="0" u="none" strike="noStrike" kern="1200" cap="none" spc="0" normalizeH="0" baseline="0" noProof="0" dirty="0">
              <a:ln>
                <a:noFill/>
              </a:ln>
              <a:solidFill>
                <a:srgbClr val="2A2A2A"/>
              </a:solidFill>
              <a:effectLst/>
              <a:uLnTx/>
              <a:uFillTx/>
              <a:latin typeface="Lucida Calligraphy" panose="03010101010101010101" pitchFamily="66" charset="0"/>
              <a:ea typeface="Times New Roman" panose="02020603050405020304" pitchFamily="18" charset="0"/>
              <a:cs typeface="Calibri" panose="020F0502020204030204" pitchFamily="34" charset="0"/>
            </a:endParaRPr>
          </a:p>
          <a:p>
            <a:pPr marL="0" marR="0" lvl="0" indent="0" algn="r" defTabSz="457200" rtl="0" eaLnBrk="1" fontAlgn="auto" latinLnBrk="0" hangingPunct="1">
              <a:lnSpc>
                <a:spcPct val="115000"/>
              </a:lnSpc>
              <a:spcBef>
                <a:spcPts val="0"/>
              </a:spcBef>
              <a:spcAft>
                <a:spcPts val="1000"/>
              </a:spcAft>
              <a:buClrTx/>
              <a:buSzTx/>
              <a:buFontTx/>
              <a:buNone/>
              <a:tabLst/>
              <a:defRPr/>
            </a:pPr>
            <a:endParaRPr kumimoji="0" lang="en-US" sz="1800" b="1" i="0" u="none" strike="noStrike" kern="1200" cap="none" spc="0" normalizeH="0" baseline="0" noProof="0" dirty="0">
              <a:ln>
                <a:noFill/>
              </a:ln>
              <a:solidFill>
                <a:srgbClr val="2A2A2A"/>
              </a:solidFill>
              <a:effectLst/>
              <a:uLnTx/>
              <a:uFillTx/>
              <a:latin typeface="Lucida Calligraphy" panose="03010101010101010101" pitchFamily="66" charset="0"/>
              <a:ea typeface="Times New Roman" panose="02020603050405020304" pitchFamily="18" charset="0"/>
              <a:cs typeface="Calibri" panose="020F0502020204030204" pitchFamily="34" charset="0"/>
            </a:endParaRPr>
          </a:p>
          <a:p>
            <a:pPr marL="0" marR="0" lvl="0" indent="0" algn="r" defTabSz="457200" rtl="0" eaLnBrk="1" fontAlgn="auto" latinLnBrk="0" hangingPunct="1">
              <a:lnSpc>
                <a:spcPct val="115000"/>
              </a:lnSpc>
              <a:spcBef>
                <a:spcPts val="0"/>
              </a:spcBef>
              <a:spcAft>
                <a:spcPts val="1000"/>
              </a:spcAft>
              <a:buClrTx/>
              <a:buSzTx/>
              <a:buFontTx/>
              <a:buNone/>
              <a:tabLst/>
              <a:defRPr/>
            </a:pPr>
            <a:endParaRPr kumimoji="0" lang="en-US" sz="1800" b="1" i="0" u="none" strike="noStrike" kern="1200" cap="none" spc="0" normalizeH="0" baseline="0" noProof="0" dirty="0">
              <a:ln>
                <a:noFill/>
              </a:ln>
              <a:solidFill>
                <a:srgbClr val="2A2A2A"/>
              </a:solidFill>
              <a:effectLst/>
              <a:uLnTx/>
              <a:uFillTx/>
              <a:latin typeface="Lucida Calligraphy" panose="03010101010101010101" pitchFamily="66" charset="0"/>
              <a:ea typeface="Times New Roman" panose="02020603050405020304" pitchFamily="18" charset="0"/>
              <a:cs typeface="Calibri" panose="020F0502020204030204" pitchFamily="34" charset="0"/>
            </a:endParaRPr>
          </a:p>
          <a:p>
            <a:pPr marL="0" marR="0" lvl="0" indent="0" algn="r" defTabSz="457200" rtl="0" eaLnBrk="1" fontAlgn="auto" latinLnBrk="0" hangingPunct="1">
              <a:lnSpc>
                <a:spcPct val="115000"/>
              </a:lnSpc>
              <a:spcBef>
                <a:spcPts val="0"/>
              </a:spcBef>
              <a:spcAft>
                <a:spcPts val="1000"/>
              </a:spcAft>
              <a:buClrTx/>
              <a:buSzTx/>
              <a:buFontTx/>
              <a:buNone/>
              <a:tabLst/>
              <a:defRPr/>
            </a:pPr>
            <a:endParaRPr kumimoji="0" lang="en-US" sz="1800" b="1" i="0" u="none" strike="noStrike" kern="1200" cap="none" spc="0" normalizeH="0" baseline="0" noProof="0" dirty="0">
              <a:ln>
                <a:noFill/>
              </a:ln>
              <a:solidFill>
                <a:srgbClr val="2A2A2A"/>
              </a:solidFill>
              <a:effectLst/>
              <a:uLnTx/>
              <a:uFillTx/>
              <a:latin typeface="Lucida Calligraphy" panose="03010101010101010101" pitchFamily="66" charset="0"/>
              <a:ea typeface="Times New Roman" panose="02020603050405020304" pitchFamily="18" charset="0"/>
              <a:cs typeface="Calibri" panose="020F0502020204030204" pitchFamily="34" charset="0"/>
            </a:endParaRPr>
          </a:p>
          <a:p>
            <a:pPr marL="0" marR="0" lvl="0" indent="0" algn="r" defTabSz="457200" rtl="0" eaLnBrk="1" fontAlgn="auto" latinLnBrk="0" hangingPunct="1">
              <a:lnSpc>
                <a:spcPct val="115000"/>
              </a:lnSpc>
              <a:spcBef>
                <a:spcPts val="0"/>
              </a:spcBef>
              <a:spcAft>
                <a:spcPts val="1000"/>
              </a:spcAft>
              <a:buClrTx/>
              <a:buSzTx/>
              <a:buFontTx/>
              <a:buNone/>
              <a:tabLst/>
              <a:defRPr/>
            </a:pPr>
            <a:endParaRPr kumimoji="0" lang="en-US" sz="1800" b="1" i="0" u="none" strike="noStrike" kern="1200" cap="none" spc="0" normalizeH="0" baseline="0" noProof="0" dirty="0">
              <a:ln>
                <a:noFill/>
              </a:ln>
              <a:solidFill>
                <a:srgbClr val="2A2A2A"/>
              </a:solidFill>
              <a:effectLst/>
              <a:uLnTx/>
              <a:uFillTx/>
              <a:latin typeface="Lucida Calligraphy" panose="03010101010101010101" pitchFamily="66" charset="0"/>
              <a:ea typeface="Times New Roman" panose="02020603050405020304" pitchFamily="18" charset="0"/>
              <a:cs typeface="Calibri" panose="020F0502020204030204" pitchFamily="34" charset="0"/>
            </a:endParaRPr>
          </a:p>
          <a:p>
            <a:pPr marL="0" marR="0" lvl="0" indent="0" algn="r" defTabSz="457200" rtl="0" eaLnBrk="1" fontAlgn="auto" latinLnBrk="0" hangingPunct="1">
              <a:lnSpc>
                <a:spcPct val="115000"/>
              </a:lnSpc>
              <a:spcBef>
                <a:spcPts val="0"/>
              </a:spcBef>
              <a:spcAft>
                <a:spcPts val="100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By Sr. Kiranjot Gill,</a:t>
            </a:r>
            <a:endParaRPr kumimoji="0" lang="en-IN"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lvl="0" algn="r">
              <a:lnSpc>
                <a:spcPct val="115000"/>
              </a:lnSpc>
              <a:spcAft>
                <a:spcPts val="1000"/>
              </a:spcAft>
              <a:defRPr/>
            </a:pPr>
            <a:r>
              <a:rPr lang="en-IN" sz="1600" dirty="0"/>
              <a:t>Nursing superintendent</a:t>
            </a:r>
            <a:endParaRPr kumimoji="0" lang="en-IN" sz="1600" b="0" i="0" u="none" strike="noStrike" kern="1200" cap="none" spc="0" normalizeH="0" baseline="0" noProof="0" dirty="0">
              <a:ln>
                <a:noFill/>
              </a:ln>
              <a:solidFill>
                <a:prstClr val="white"/>
              </a:solidFill>
              <a:effectLst/>
              <a:uLnTx/>
              <a:uFillTx/>
              <a:ea typeface="Times New Roman" panose="02020603050405020304" pitchFamily="18" charset="0"/>
              <a:cs typeface="Vrinda" panose="020B0502040204020203" pitchFamily="34" charset="0"/>
            </a:endParaRPr>
          </a:p>
        </p:txBody>
      </p:sp>
    </p:spTree>
    <p:extLst>
      <p:ext uri="{BB962C8B-B14F-4D97-AF65-F5344CB8AC3E}">
        <p14:creationId xmlns:p14="http://schemas.microsoft.com/office/powerpoint/2010/main" val="3250152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F65AE-3B38-2D28-53F5-9612BB6E3567}"/>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D0D96D45-EB96-7619-ECD4-03508E83FAAD}"/>
              </a:ext>
            </a:extLst>
          </p:cNvPr>
          <p:cNvSpPr>
            <a:spLocks noGrp="1"/>
          </p:cNvSpPr>
          <p:nvPr>
            <p:ph idx="1"/>
          </p:nvPr>
        </p:nvSpPr>
        <p:spPr>
          <a:xfrm>
            <a:off x="645130" y="293914"/>
            <a:ext cx="11176756" cy="6564086"/>
          </a:xfrm>
        </p:spPr>
        <p:txBody>
          <a:bodyPr>
            <a:noAutofit/>
          </a:bodyPr>
          <a:lstStyle/>
          <a:p>
            <a:pPr marL="0" indent="0">
              <a:lnSpc>
                <a:spcPct val="115000"/>
              </a:lnSpc>
              <a:spcAft>
                <a:spcPts val="1000"/>
              </a:spcAft>
              <a:buNone/>
            </a:pPr>
            <a:r>
              <a:rPr lang="en-IN" sz="2200" u="sng" dirty="0">
                <a:effectLst/>
                <a:latin typeface="Times New Roman" panose="02020603050405020304" pitchFamily="18" charset="0"/>
                <a:ea typeface="Times New Roman" panose="02020603050405020304" pitchFamily="18" charset="0"/>
                <a:cs typeface="Vrinda" panose="020B0502040204020203" pitchFamily="34" charset="0"/>
              </a:rPr>
              <a:t>Cleaning of DPI -    </a:t>
            </a:r>
            <a:endParaRPr lang="en-IN" sz="22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200" dirty="0">
                <a:effectLst/>
                <a:latin typeface="Times New Roman" panose="02020603050405020304" pitchFamily="18" charset="0"/>
                <a:ea typeface="Times New Roman" panose="02020603050405020304" pitchFamily="18" charset="0"/>
                <a:cs typeface="Vrinda" panose="020B0502040204020203" pitchFamily="34" charset="0"/>
              </a:rPr>
              <a:t>The Dry powder inhaler device should also be cleaned at least once a week.</a:t>
            </a:r>
            <a:endParaRPr lang="en-IN" sz="2200" dirty="0">
              <a:effectLst/>
              <a:latin typeface="Calibri" panose="020F0502020204030204" pitchFamily="34" charset="0"/>
              <a:ea typeface="Times New Roman" panose="02020603050405020304" pitchFamily="18" charset="0"/>
              <a:cs typeface="Vrinda" panose="020B0502040204020203" pitchFamily="34" charset="0"/>
            </a:endParaRPr>
          </a:p>
          <a:p>
            <a:pPr marL="342900" lvl="0" indent="-342900">
              <a:lnSpc>
                <a:spcPct val="110000"/>
              </a:lnSpc>
              <a:spcBef>
                <a:spcPts val="0"/>
              </a:spcBef>
              <a:buFont typeface="+mj-lt"/>
              <a:buAutoNum type="romanLcPeriod"/>
            </a:pPr>
            <a:r>
              <a:rPr lang="en-IN" sz="2200" dirty="0">
                <a:effectLst/>
                <a:latin typeface="Times New Roman" panose="02020603050405020304" pitchFamily="18" charset="0"/>
                <a:ea typeface="Times New Roman" panose="02020603050405020304" pitchFamily="18" charset="0"/>
                <a:cs typeface="Vrinda" panose="020B0502040204020203" pitchFamily="34" charset="0"/>
              </a:rPr>
              <a:t>Wipe the mouth piece of DPI device with a clean, dry cloth.</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10000"/>
              </a:lnSpc>
              <a:spcBef>
                <a:spcPts val="0"/>
              </a:spcBef>
              <a:spcAft>
                <a:spcPts val="1000"/>
              </a:spcAft>
              <a:buFont typeface="+mj-lt"/>
              <a:buAutoNum type="romanLcPeriod"/>
            </a:pPr>
            <a:r>
              <a:rPr lang="en-IN" sz="2200" dirty="0">
                <a:effectLst/>
                <a:latin typeface="Times New Roman" panose="02020603050405020304" pitchFamily="18" charset="0"/>
                <a:ea typeface="Times New Roman" panose="02020603050405020304" pitchFamily="18" charset="0"/>
                <a:cs typeface="Vrinda" panose="020B0502040204020203" pitchFamily="34" charset="0"/>
              </a:rPr>
              <a:t>Never use water to wipe the DPI because the powder is sensitive to moisture.</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0" indent="0">
              <a:lnSpc>
                <a:spcPct val="115000"/>
              </a:lnSpc>
              <a:spcAft>
                <a:spcPts val="1000"/>
              </a:spcAft>
              <a:buNone/>
            </a:pPr>
            <a:r>
              <a:rPr lang="en-IN" sz="2200" u="sng" dirty="0">
                <a:effectLst/>
                <a:latin typeface="Times New Roman" panose="02020603050405020304" pitchFamily="18" charset="0"/>
                <a:ea typeface="Times New Roman" panose="02020603050405020304" pitchFamily="18" charset="0"/>
                <a:cs typeface="Vrinda" panose="020B0502040204020203" pitchFamily="34" charset="0"/>
              </a:rPr>
              <a:t>Cleaning of Nebulisers –</a:t>
            </a:r>
            <a:endParaRPr lang="en-IN" sz="22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200" dirty="0">
                <a:effectLst/>
                <a:latin typeface="Times New Roman" panose="02020603050405020304" pitchFamily="18" charset="0"/>
                <a:ea typeface="Times New Roman" panose="02020603050405020304" pitchFamily="18" charset="0"/>
                <a:cs typeface="Vrinda" panose="020B0502040204020203" pitchFamily="34" charset="0"/>
              </a:rPr>
              <a:t>Nebuliser mask/mouthpiece needs regular cleaning daily and deep cleaning once a week.</a:t>
            </a:r>
            <a:endParaRPr lang="en-IN" sz="2200" dirty="0">
              <a:effectLst/>
              <a:latin typeface="Calibri" panose="020F0502020204030204" pitchFamily="34" charset="0"/>
              <a:ea typeface="Times New Roman" panose="02020603050405020304" pitchFamily="18" charset="0"/>
              <a:cs typeface="Vrinda" panose="020B0502040204020203" pitchFamily="34" charset="0"/>
            </a:endParaRPr>
          </a:p>
          <a:p>
            <a:pPr marL="342900" lvl="0" indent="-342900">
              <a:spcBef>
                <a:spcPts val="0"/>
              </a:spcBef>
              <a:buFont typeface="+mj-lt"/>
              <a:buAutoNum type="romanLcPeriod"/>
            </a:pPr>
            <a:r>
              <a:rPr lang="en-IN" sz="2200" dirty="0">
                <a:effectLst/>
                <a:latin typeface="Times New Roman" panose="02020603050405020304" pitchFamily="18" charset="0"/>
                <a:ea typeface="Times New Roman" panose="02020603050405020304" pitchFamily="18" charset="0"/>
                <a:cs typeface="Vrinda" panose="020B0502040204020203" pitchFamily="34" charset="0"/>
              </a:rPr>
              <a:t>Dismantle the nebuliser cup, mask and mouthpiece into parts.</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romanLcPeriod"/>
            </a:pPr>
            <a:r>
              <a:rPr lang="en-IN" sz="2200" dirty="0">
                <a:effectLst/>
                <a:latin typeface="Times New Roman" panose="02020603050405020304" pitchFamily="18" charset="0"/>
                <a:ea typeface="Times New Roman" panose="02020603050405020304" pitchFamily="18" charset="0"/>
                <a:cs typeface="Vrinda" panose="020B0502040204020203" pitchFamily="34" charset="0"/>
              </a:rPr>
              <a:t>Soak the components in soapy water using mild detergents.</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romanLcPeriod"/>
            </a:pPr>
            <a:r>
              <a:rPr lang="en-IN" sz="2200" dirty="0">
                <a:effectLst/>
                <a:latin typeface="Times New Roman" panose="02020603050405020304" pitchFamily="18" charset="0"/>
                <a:ea typeface="Times New Roman" panose="02020603050405020304" pitchFamily="18" charset="0"/>
                <a:cs typeface="Vrinda" panose="020B0502040204020203" pitchFamily="34" charset="0"/>
              </a:rPr>
              <a:t>After 30 minutes, rinse thoroughly.</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romanLcPeriod"/>
            </a:pPr>
            <a:r>
              <a:rPr lang="en-IN" sz="2200" dirty="0">
                <a:effectLst/>
                <a:latin typeface="Times New Roman" panose="02020603050405020304" pitchFamily="18" charset="0"/>
                <a:ea typeface="Times New Roman" panose="02020603050405020304" pitchFamily="18" charset="0"/>
                <a:cs typeface="Vrinda" panose="020B0502040204020203" pitchFamily="34" charset="0"/>
              </a:rPr>
              <a:t>Air dry in a cool, dry place.</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romanLcPeriod"/>
            </a:pPr>
            <a:r>
              <a:rPr lang="en-IN" sz="2200" dirty="0">
                <a:effectLst/>
                <a:latin typeface="Times New Roman" panose="02020603050405020304" pitchFamily="18" charset="0"/>
                <a:ea typeface="Times New Roman" panose="02020603050405020304" pitchFamily="18" charset="0"/>
                <a:cs typeface="Vrinda" panose="020B0502040204020203" pitchFamily="34" charset="0"/>
              </a:rPr>
              <a:t>For deep cleaning, after washing, soak the components into one part white vinegar to three part water solution for 30 minutes, then rinse well and let air dry.</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romanLcPeriod"/>
            </a:pPr>
            <a:r>
              <a:rPr lang="en-IN" sz="2200" dirty="0">
                <a:effectLst/>
                <a:latin typeface="Times New Roman" panose="02020603050405020304" pitchFamily="18" charset="0"/>
                <a:ea typeface="Times New Roman" panose="02020603050405020304" pitchFamily="18" charset="0"/>
                <a:cs typeface="Vrinda" panose="020B0502040204020203" pitchFamily="34" charset="0"/>
              </a:rPr>
              <a:t>Clean the surface of nebuliser compressor and nebuliser tubing with damp washcloth or disinfectant wipes.</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spcAft>
                <a:spcPts val="1000"/>
              </a:spcAft>
              <a:buFont typeface="+mj-lt"/>
              <a:buAutoNum type="romanLcPeriod"/>
            </a:pPr>
            <a:r>
              <a:rPr lang="en-IN" sz="2200" dirty="0">
                <a:effectLst/>
                <a:latin typeface="Times New Roman" panose="02020603050405020304" pitchFamily="18" charset="0"/>
                <a:ea typeface="Times New Roman" panose="02020603050405020304" pitchFamily="18" charset="0"/>
                <a:cs typeface="Vrinda" panose="020B0502040204020203" pitchFamily="34" charset="0"/>
              </a:rPr>
              <a:t>Don’t submerge the compressor and tubing in the water.</a:t>
            </a:r>
            <a:endParaRPr lang="en-IN" sz="22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272739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F48C2-E13C-93C6-3A60-947CF793370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481EB60-1BB8-F187-6804-931BEADE93C6}"/>
              </a:ext>
            </a:extLst>
          </p:cNvPr>
          <p:cNvSpPr>
            <a:spLocks noGrp="1"/>
          </p:cNvSpPr>
          <p:nvPr>
            <p:ph idx="1"/>
          </p:nvPr>
        </p:nvSpPr>
        <p:spPr>
          <a:xfrm>
            <a:off x="645130" y="452718"/>
            <a:ext cx="9404723" cy="6405282"/>
          </a:xfrm>
        </p:spPr>
        <p:txBody>
          <a:bodyPr>
            <a:normAutofit fontScale="85000" lnSpcReduction="20000"/>
          </a:bodyPr>
          <a:lstStyle/>
          <a:p>
            <a:pPr marL="0" indent="0">
              <a:lnSpc>
                <a:spcPct val="115000"/>
              </a:lnSpc>
              <a:spcAft>
                <a:spcPts val="1000"/>
              </a:spcAft>
              <a:buNone/>
            </a:pPr>
            <a:r>
              <a:rPr lang="en-IN" sz="2800" u="sng" dirty="0">
                <a:effectLst/>
                <a:latin typeface="Times New Roman" panose="02020603050405020304" pitchFamily="18" charset="0"/>
                <a:ea typeface="Times New Roman" panose="02020603050405020304" pitchFamily="18" charset="0"/>
                <a:cs typeface="Vrinda" panose="020B0502040204020203" pitchFamily="34" charset="0"/>
              </a:rPr>
              <a:t>Storing of Inhalers –</a:t>
            </a:r>
            <a:endParaRPr lang="en-IN" sz="2800" dirty="0">
              <a:effectLst/>
              <a:latin typeface="Calibri" panose="020F0502020204030204" pitchFamily="34" charset="0"/>
              <a:ea typeface="Times New Roman" panose="02020603050405020304" pitchFamily="18" charset="0"/>
              <a:cs typeface="Vrinda" panose="020B0502040204020203" pitchFamily="34" charset="0"/>
            </a:endParaRPr>
          </a:p>
          <a:p>
            <a:pPr marL="342900" lvl="0" indent="-342900">
              <a:lnSpc>
                <a:spcPct val="115000"/>
              </a:lnSpc>
              <a:spcBef>
                <a:spcPts val="0"/>
              </a:spcBef>
              <a:buFont typeface="+mj-lt"/>
              <a:buAutoNum type="romanLcPeriod"/>
            </a:pPr>
            <a:r>
              <a:rPr lang="en-IN" sz="2800" dirty="0">
                <a:effectLst/>
                <a:latin typeface="Times New Roman" panose="02020603050405020304" pitchFamily="18" charset="0"/>
                <a:ea typeface="Times New Roman" panose="02020603050405020304" pitchFamily="18" charset="0"/>
                <a:cs typeface="Vrinda" panose="020B0502040204020203" pitchFamily="34" charset="0"/>
              </a:rPr>
              <a:t>Keep the cap on the inhalers.</a:t>
            </a:r>
            <a:endParaRPr lang="en-IN" sz="2800" dirty="0">
              <a:effectLst/>
              <a:latin typeface="Calibri" panose="020F0502020204030204" pitchFamily="34" charset="0"/>
              <a:ea typeface="Times New Roman" panose="02020603050405020304" pitchFamily="18" charset="0"/>
              <a:cs typeface="Vrinda" panose="020B0502040204020203" pitchFamily="34" charset="0"/>
            </a:endParaRPr>
          </a:p>
          <a:p>
            <a:pPr marL="342900" lvl="0" indent="-342900">
              <a:lnSpc>
                <a:spcPct val="115000"/>
              </a:lnSpc>
              <a:spcBef>
                <a:spcPts val="0"/>
              </a:spcBef>
              <a:buFont typeface="+mj-lt"/>
              <a:buAutoNum type="romanLcPeriod"/>
            </a:pPr>
            <a:r>
              <a:rPr lang="en-IN" sz="2800" dirty="0">
                <a:effectLst/>
                <a:latin typeface="Times New Roman" panose="02020603050405020304" pitchFamily="18" charset="0"/>
                <a:ea typeface="Times New Roman" panose="02020603050405020304" pitchFamily="18" charset="0"/>
                <a:cs typeface="Vrinda" panose="020B0502040204020203" pitchFamily="34" charset="0"/>
              </a:rPr>
              <a:t>Keep the inhaler at dry cool place.</a:t>
            </a:r>
            <a:endParaRPr lang="en-IN" sz="28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800" dirty="0">
                <a:effectLst/>
                <a:latin typeface="Times New Roman" panose="02020603050405020304" pitchFamily="18" charset="0"/>
                <a:ea typeface="Times New Roman" panose="02020603050405020304" pitchFamily="18" charset="0"/>
                <a:cs typeface="Vrinda" panose="020B0502040204020203" pitchFamily="34" charset="0"/>
              </a:rPr>
              <a:t>Store all medicine safely out of reach of children and pets</a:t>
            </a:r>
            <a:endParaRPr lang="en-IN" sz="28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800" b="1" dirty="0">
                <a:effectLst/>
                <a:latin typeface="Times New Roman" panose="02020603050405020304" pitchFamily="18" charset="0"/>
                <a:ea typeface="Times New Roman" panose="02020603050405020304" pitchFamily="18" charset="0"/>
                <a:cs typeface="Vrinda" panose="020B0502040204020203" pitchFamily="34" charset="0"/>
              </a:rPr>
              <a:t>Q. What to do if you miss a regular dose of medicines?</a:t>
            </a:r>
            <a:endParaRPr lang="en-IN" sz="28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800" dirty="0">
                <a:effectLst/>
                <a:latin typeface="Times New Roman" panose="02020603050405020304" pitchFamily="18" charset="0"/>
                <a:ea typeface="Times New Roman" panose="02020603050405020304" pitchFamily="18" charset="0"/>
                <a:cs typeface="Vrinda" panose="020B0502040204020203" pitchFamily="34" charset="0"/>
              </a:rPr>
              <a:t>If a drug dose is missed or forgot to take a dose, it should be taken as soon as remembered. If it is nearly time to next dose, skip the missed dose and take next scheduled dose.</a:t>
            </a:r>
            <a:endParaRPr lang="en-IN" sz="28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800" b="1" dirty="0">
                <a:effectLst/>
                <a:latin typeface="Times New Roman" panose="02020603050405020304" pitchFamily="18" charset="0"/>
                <a:ea typeface="Times New Roman" panose="02020603050405020304" pitchFamily="18" charset="0"/>
                <a:cs typeface="Vrinda" panose="020B0502040204020203" pitchFamily="34" charset="0"/>
              </a:rPr>
              <a:t>Q. What to do if you run out your medicines?</a:t>
            </a:r>
            <a:endParaRPr lang="en-IN" sz="28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800" dirty="0">
                <a:effectLst/>
                <a:latin typeface="Times New Roman" panose="02020603050405020304" pitchFamily="18" charset="0"/>
                <a:ea typeface="Times New Roman" panose="02020603050405020304" pitchFamily="18" charset="0"/>
                <a:cs typeface="Vrinda" panose="020B0502040204020203" pitchFamily="34" charset="0"/>
              </a:rPr>
              <a:t>Always check the dose counters if available in case of using MDI. The number of doses available in an MDI is clearly written on the package. Patient should always have stock of inhaler medicines well in advance before it gets depleted.</a:t>
            </a:r>
            <a:endParaRPr lang="en-IN" sz="2800" dirty="0">
              <a:effectLst/>
              <a:latin typeface="Calibri" panose="020F0502020204030204" pitchFamily="34" charset="0"/>
              <a:ea typeface="Times New Roman" panose="02020603050405020304" pitchFamily="18" charset="0"/>
              <a:cs typeface="Vrinda" panose="020B0502040204020203" pitchFamily="34" charset="0"/>
            </a:endParaRPr>
          </a:p>
          <a:p>
            <a:endParaRPr lang="en-IN" dirty="0"/>
          </a:p>
        </p:txBody>
      </p:sp>
    </p:spTree>
    <p:extLst>
      <p:ext uri="{BB962C8B-B14F-4D97-AF65-F5344CB8AC3E}">
        <p14:creationId xmlns:p14="http://schemas.microsoft.com/office/powerpoint/2010/main" val="19240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97394-92A8-5209-6813-42D76D0415E8}"/>
              </a:ext>
            </a:extLst>
          </p:cNvPr>
          <p:cNvSpPr>
            <a:spLocks noGrp="1"/>
          </p:cNvSpPr>
          <p:nvPr>
            <p:ph type="title"/>
          </p:nvPr>
        </p:nvSpPr>
        <p:spPr>
          <a:xfrm>
            <a:off x="646111" y="195944"/>
            <a:ext cx="9404723" cy="1088570"/>
          </a:xfrm>
        </p:spPr>
        <p:txBody>
          <a:bodyPr/>
          <a:lstStyle/>
          <a:p>
            <a:r>
              <a:rPr lang="en-IN" sz="3000" b="1" u="sng" dirty="0">
                <a:effectLst/>
                <a:latin typeface="Times New Roman" panose="02020603050405020304" pitchFamily="18" charset="0"/>
                <a:ea typeface="Times New Roman" panose="02020603050405020304" pitchFamily="18" charset="0"/>
                <a:cs typeface="Times New Roman" panose="02020603050405020304" pitchFamily="18" charset="0"/>
              </a:rPr>
              <a:t>Techniques of using Metered Dose Inhalers (MDI) with and without spacer</a:t>
            </a:r>
            <a:endParaRPr lang="en-IN" sz="3000" dirty="0"/>
          </a:p>
        </p:txBody>
      </p:sp>
      <p:sp>
        <p:nvSpPr>
          <p:cNvPr id="3" name="Content Placeholder 2">
            <a:extLst>
              <a:ext uri="{FF2B5EF4-FFF2-40B4-BE49-F238E27FC236}">
                <a16:creationId xmlns:a16="http://schemas.microsoft.com/office/drawing/2014/main" id="{BC576F80-AE87-B7D3-BC3C-57945CF69E50}"/>
              </a:ext>
            </a:extLst>
          </p:cNvPr>
          <p:cNvSpPr>
            <a:spLocks noGrp="1"/>
          </p:cNvSpPr>
          <p:nvPr>
            <p:ph idx="1"/>
          </p:nvPr>
        </p:nvSpPr>
        <p:spPr>
          <a:xfrm>
            <a:off x="446314" y="1426029"/>
            <a:ext cx="11429999" cy="5431971"/>
          </a:xfrm>
        </p:spPr>
        <p:txBody>
          <a:bodyPr>
            <a:noAutofit/>
          </a:bodyPr>
          <a:lstStyle/>
          <a:p>
            <a:pPr marL="342900" lvl="0" indent="-342900">
              <a:spcBef>
                <a:spcPts val="0"/>
              </a:spcBef>
              <a:buFont typeface="+mj-lt"/>
              <a:buAutoNum type="arabicPeriod"/>
            </a:pPr>
            <a:r>
              <a:rPr lang="en-US" sz="2200" kern="1200" dirty="0">
                <a:effectLst/>
                <a:latin typeface="Times New Roman" panose="02020603050405020304" pitchFamily="18" charset="0"/>
                <a:ea typeface="Times New Roman" panose="02020603050405020304" pitchFamily="18" charset="0"/>
                <a:cs typeface="Vrinda" panose="020B0502040204020203" pitchFamily="34" charset="0"/>
              </a:rPr>
              <a:t>Remove the cap.</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200" kern="1200" dirty="0">
                <a:effectLst/>
                <a:latin typeface="Times New Roman" panose="02020603050405020304" pitchFamily="18" charset="0"/>
                <a:ea typeface="Times New Roman" panose="02020603050405020304" pitchFamily="18" charset="0"/>
                <a:cs typeface="Vrinda" panose="020B0502040204020203" pitchFamily="34" charset="0"/>
              </a:rPr>
              <a:t>Shake the inhaler.</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200" kern="1200" dirty="0">
                <a:effectLst/>
                <a:latin typeface="Times New Roman" panose="02020603050405020304" pitchFamily="18" charset="0"/>
                <a:ea typeface="Times New Roman" panose="02020603050405020304" pitchFamily="18" charset="0"/>
                <a:cs typeface="Vrinda" panose="020B0502040204020203" pitchFamily="34" charset="0"/>
              </a:rPr>
              <a:t>Hold inhaler in a horizontal position.</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200" kern="1200" dirty="0">
                <a:effectLst/>
                <a:latin typeface="Times New Roman" panose="02020603050405020304" pitchFamily="18" charset="0"/>
                <a:ea typeface="Times New Roman" panose="02020603050405020304" pitchFamily="18" charset="0"/>
                <a:cs typeface="Vrinda" panose="020B0502040204020203" pitchFamily="34" charset="0"/>
              </a:rPr>
              <a:t>Keep head upright.</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200" kern="1200" dirty="0">
                <a:effectLst/>
                <a:latin typeface="Times New Roman" panose="02020603050405020304" pitchFamily="18" charset="0"/>
                <a:ea typeface="Times New Roman" panose="02020603050405020304" pitchFamily="18" charset="0"/>
                <a:cs typeface="Vrinda" panose="020B0502040204020203" pitchFamily="34" charset="0"/>
              </a:rPr>
              <a:t>Breathe out to the end of normal breath slowly.</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200" kern="1200" dirty="0">
                <a:effectLst/>
                <a:latin typeface="Times New Roman" panose="02020603050405020304" pitchFamily="18" charset="0"/>
                <a:ea typeface="Times New Roman" panose="02020603050405020304" pitchFamily="18" charset="0"/>
                <a:cs typeface="Vrinda" panose="020B0502040204020203" pitchFamily="34" charset="0"/>
              </a:rPr>
              <a:t>Place the mouthpiece between teeth and lips and close lips around mouthpiece properly.</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200" dirty="0">
                <a:effectLst/>
                <a:latin typeface="Times New Roman" panose="02020603050405020304" pitchFamily="18" charset="0"/>
                <a:ea typeface="Calibri" panose="020F0502020204030204" pitchFamily="34" charset="0"/>
                <a:cs typeface="Vrinda" panose="020B0502040204020203" pitchFamily="34" charset="0"/>
              </a:rPr>
              <a:t>While breathing in slowly and deeply through your mouth, fully press down once on the top of the metal canister of your inhaler.</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200" kern="1200" dirty="0">
                <a:effectLst/>
                <a:latin typeface="Times New Roman" panose="02020603050405020304" pitchFamily="18" charset="0"/>
                <a:ea typeface="Times New Roman" panose="02020603050405020304" pitchFamily="18" charset="0"/>
                <a:cs typeface="Vrinda" panose="020B0502040204020203" pitchFamily="34" charset="0"/>
              </a:rPr>
              <a:t>Remove inhaler from mouth and hold breath for about 10 seconds.</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200" kern="1200" dirty="0">
                <a:effectLst/>
                <a:latin typeface="Times New Roman" panose="02020603050405020304" pitchFamily="18" charset="0"/>
                <a:ea typeface="Times New Roman" panose="02020603050405020304" pitchFamily="18" charset="0"/>
                <a:cs typeface="Vrinda" panose="020B0502040204020203" pitchFamily="34" charset="0"/>
              </a:rPr>
              <a:t>After 10 seconds breathe out slowly.</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200" dirty="0">
                <a:effectLst/>
                <a:latin typeface="Times New Roman" panose="02020603050405020304" pitchFamily="18" charset="0"/>
                <a:ea typeface="Calibri" panose="020F0502020204030204" pitchFamily="34" charset="0"/>
                <a:cs typeface="Vrinda" panose="020B0502040204020203" pitchFamily="34" charset="0"/>
              </a:rPr>
              <a:t>If more than one spray is required, wait 15 to 30 seconds before taking the next puff. Then repeat steps 3-9.</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200" kern="1200" dirty="0">
                <a:effectLst/>
                <a:latin typeface="Times New Roman" panose="02020603050405020304" pitchFamily="18" charset="0"/>
                <a:ea typeface="Times New Roman" panose="02020603050405020304" pitchFamily="18" charset="0"/>
                <a:cs typeface="Vrinda" panose="020B0502040204020203" pitchFamily="34" charset="0"/>
              </a:rPr>
              <a:t>Replace the cover.</a:t>
            </a:r>
            <a:endParaRPr lang="en-IN" sz="2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spcAft>
                <a:spcPts val="1000"/>
              </a:spcAft>
              <a:buFont typeface="+mj-lt"/>
              <a:buAutoNum type="arabicPeriod"/>
            </a:pPr>
            <a:r>
              <a:rPr lang="en-US" sz="2200" kern="1200" dirty="0">
                <a:effectLst/>
                <a:latin typeface="Times New Roman" panose="02020603050405020304" pitchFamily="18" charset="0"/>
                <a:ea typeface="Times New Roman" panose="02020603050405020304" pitchFamily="18" charset="0"/>
                <a:cs typeface="Vrinda" panose="020B0502040204020203" pitchFamily="34" charset="0"/>
              </a:rPr>
              <a:t>Wash the mouth and throat after use.</a:t>
            </a:r>
            <a:endParaRPr lang="en-IN" sz="22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1877682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C3B35-4975-3B80-0447-E6561CA55955}"/>
              </a:ext>
            </a:extLst>
          </p:cNvPr>
          <p:cNvSpPr>
            <a:spLocks noGrp="1"/>
          </p:cNvSpPr>
          <p:nvPr>
            <p:ph type="title"/>
          </p:nvPr>
        </p:nvSpPr>
        <p:spPr/>
        <p:txBody>
          <a:bodyPr/>
          <a:lstStyle/>
          <a:p>
            <a:endParaRPr lang="en-IN" sz="5400" dirty="0">
              <a:latin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402F10A0-D8D0-9DBB-393D-3C846E90374C}"/>
              </a:ext>
            </a:extLst>
          </p:cNvPr>
          <p:cNvPicPr>
            <a:picLocks noChangeAspect="1"/>
          </p:cNvPicPr>
          <p:nvPr/>
        </p:nvPicPr>
        <p:blipFill>
          <a:blip r:embed="rId2"/>
          <a:stretch>
            <a:fillRect/>
          </a:stretch>
        </p:blipFill>
        <p:spPr>
          <a:xfrm>
            <a:off x="646112" y="452718"/>
            <a:ext cx="9684432" cy="6318196"/>
          </a:xfrm>
          <a:prstGeom prst="rect">
            <a:avLst/>
          </a:prstGeom>
        </p:spPr>
      </p:pic>
    </p:spTree>
    <p:extLst>
      <p:ext uri="{BB962C8B-B14F-4D97-AF65-F5344CB8AC3E}">
        <p14:creationId xmlns:p14="http://schemas.microsoft.com/office/powerpoint/2010/main" val="1984031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D73AC-B03F-9266-E1DC-FA127A325FCA}"/>
              </a:ext>
            </a:extLst>
          </p:cNvPr>
          <p:cNvSpPr>
            <a:spLocks noGrp="1"/>
          </p:cNvSpPr>
          <p:nvPr>
            <p:ph type="title"/>
          </p:nvPr>
        </p:nvSpPr>
        <p:spPr/>
        <p:txBody>
          <a:bodyPr/>
          <a:lstStyle/>
          <a:p>
            <a:br>
              <a:rPr lang="en-IN" dirty="0"/>
            </a:br>
            <a:br>
              <a:rPr lang="en-IN" dirty="0"/>
            </a:br>
            <a:br>
              <a:rPr lang="en-IN" dirty="0"/>
            </a:br>
            <a:endParaRPr lang="en-IN" dirty="0"/>
          </a:p>
        </p:txBody>
      </p:sp>
      <p:pic>
        <p:nvPicPr>
          <p:cNvPr id="27" name="Picture 26">
            <a:extLst>
              <a:ext uri="{FF2B5EF4-FFF2-40B4-BE49-F238E27FC236}">
                <a16:creationId xmlns:a16="http://schemas.microsoft.com/office/drawing/2014/main" id="{62511A76-83E2-DDEE-326C-D70D17A78CC8}"/>
              </a:ext>
            </a:extLst>
          </p:cNvPr>
          <p:cNvPicPr>
            <a:picLocks noChangeAspect="1"/>
          </p:cNvPicPr>
          <p:nvPr/>
        </p:nvPicPr>
        <p:blipFill>
          <a:blip r:embed="rId2"/>
          <a:stretch>
            <a:fillRect/>
          </a:stretch>
        </p:blipFill>
        <p:spPr>
          <a:xfrm>
            <a:off x="1739901" y="729343"/>
            <a:ext cx="7327900" cy="6128657"/>
          </a:xfrm>
          <a:prstGeom prst="rect">
            <a:avLst/>
          </a:prstGeom>
        </p:spPr>
      </p:pic>
      <p:sp>
        <p:nvSpPr>
          <p:cNvPr id="29" name="TextBox 28">
            <a:extLst>
              <a:ext uri="{FF2B5EF4-FFF2-40B4-BE49-F238E27FC236}">
                <a16:creationId xmlns:a16="http://schemas.microsoft.com/office/drawing/2014/main" id="{5FA1A20B-4022-4036-BF84-3B8DD423B6FC}"/>
              </a:ext>
            </a:extLst>
          </p:cNvPr>
          <p:cNvSpPr txBox="1"/>
          <p:nvPr/>
        </p:nvSpPr>
        <p:spPr>
          <a:xfrm>
            <a:off x="364672" y="62034"/>
            <a:ext cx="9933214" cy="580672"/>
          </a:xfrm>
          <a:prstGeom prst="rect">
            <a:avLst/>
          </a:prstGeom>
          <a:noFill/>
        </p:spPr>
        <p:txBody>
          <a:bodyPr wrap="square">
            <a:spAutoFit/>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kumimoji="0" lang="en-US" sz="3000" b="1" i="0" u="sng"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Vrinda" panose="020B0502040204020203" pitchFamily="34" charset="0"/>
              </a:rPr>
              <a:t>Pictorial descriptions of MDI use technique with spacer:</a:t>
            </a:r>
          </a:p>
        </p:txBody>
      </p:sp>
    </p:spTree>
    <p:extLst>
      <p:ext uri="{BB962C8B-B14F-4D97-AF65-F5344CB8AC3E}">
        <p14:creationId xmlns:p14="http://schemas.microsoft.com/office/powerpoint/2010/main" val="4177971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B1BCD-540B-C8F1-4B1F-ADF51D7ED6E6}"/>
              </a:ext>
            </a:extLst>
          </p:cNvPr>
          <p:cNvSpPr>
            <a:spLocks noGrp="1"/>
          </p:cNvSpPr>
          <p:nvPr>
            <p:ph type="title"/>
          </p:nvPr>
        </p:nvSpPr>
        <p:spPr/>
        <p:txBody>
          <a:bodyPr/>
          <a:lstStyle/>
          <a:p>
            <a:r>
              <a:rPr lang="en-IN" sz="3000" b="1" u="sng" dirty="0">
                <a:effectLst/>
                <a:latin typeface="Times New Roman" panose="02020603050405020304" pitchFamily="18" charset="0"/>
                <a:ea typeface="Times New Roman" panose="02020603050405020304" pitchFamily="18" charset="0"/>
                <a:cs typeface="Vrinda" panose="020B0502040204020203" pitchFamily="34" charset="0"/>
              </a:rPr>
              <a:t>Techniques of using Dry Powder Inhaler (DPI):</a:t>
            </a:r>
            <a:endParaRPr lang="en-IN" sz="3000" dirty="0"/>
          </a:p>
        </p:txBody>
      </p:sp>
      <p:sp>
        <p:nvSpPr>
          <p:cNvPr id="3" name="Content Placeholder 2">
            <a:extLst>
              <a:ext uri="{FF2B5EF4-FFF2-40B4-BE49-F238E27FC236}">
                <a16:creationId xmlns:a16="http://schemas.microsoft.com/office/drawing/2014/main" id="{C3CA8870-3773-55E8-412B-5FC0C292DD6E}"/>
              </a:ext>
            </a:extLst>
          </p:cNvPr>
          <p:cNvSpPr>
            <a:spLocks noGrp="1"/>
          </p:cNvSpPr>
          <p:nvPr>
            <p:ph idx="1"/>
          </p:nvPr>
        </p:nvSpPr>
        <p:spPr>
          <a:xfrm>
            <a:off x="645132" y="1132114"/>
            <a:ext cx="9404722" cy="5725885"/>
          </a:xfrm>
        </p:spPr>
        <p:txBody>
          <a:bodyPr>
            <a:noAutofit/>
          </a:bodyPr>
          <a:lstStyle/>
          <a:p>
            <a:pPr marL="342900" lvl="0" indent="-342900">
              <a:spcBef>
                <a:spcPts val="0"/>
              </a:spcBef>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Remove the cap, if there is one.</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IN" sz="2400" kern="1200" dirty="0">
                <a:effectLst/>
                <a:latin typeface="Times New Roman" panose="02020603050405020304" pitchFamily="18" charset="0"/>
                <a:ea typeface="Times New Roman" panose="02020603050405020304" pitchFamily="18" charset="0"/>
                <a:cs typeface="Vrinda" panose="020B0502040204020203" pitchFamily="34" charset="0"/>
              </a:rPr>
              <a:t>Add or load a medicine according to the device instructions.</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Hold inhaler in a horizontal position.</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Keep head upright.</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Breathe out to the end of normal breath slowly.</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Place the mouthpiece between teeth and lips and close lips around mouthpiece properly.</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IN" sz="2400" kern="1200" dirty="0">
                <a:effectLst/>
                <a:latin typeface="Times New Roman" panose="02020603050405020304" pitchFamily="18" charset="0"/>
                <a:ea typeface="Times New Roman" panose="02020603050405020304" pitchFamily="18" charset="0"/>
                <a:cs typeface="Vrinda" panose="020B0502040204020203" pitchFamily="34" charset="0"/>
              </a:rPr>
              <a:t>Breathe in strongly and deeply.</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Remove inhaler from mouth and hold breath for about 10 seconds.</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After 10 seconds breathe out slowly.</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400" dirty="0">
                <a:effectLst/>
                <a:latin typeface="Times New Roman" panose="02020603050405020304" pitchFamily="18" charset="0"/>
                <a:ea typeface="Times New Roman" panose="02020603050405020304" pitchFamily="18" charset="0"/>
                <a:cs typeface="Vrinda" panose="020B0502040204020203" pitchFamily="34" charset="0"/>
              </a:rPr>
              <a:t>If another dose is to be taken, reload the medication and repeat steps 3-9.</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Replace the cover, if present.</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spcAft>
                <a:spcPts val="1000"/>
              </a:spcAft>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Wash the mouth and throat after use</a:t>
            </a:r>
            <a:endParaRPr lang="en-IN" sz="24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943244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1443BB-B339-9CD5-633D-9426CFE2D2D9}"/>
              </a:ext>
            </a:extLst>
          </p:cNvPr>
          <p:cNvPicPr>
            <a:picLocks noChangeAspect="1"/>
          </p:cNvPicPr>
          <p:nvPr/>
        </p:nvPicPr>
        <p:blipFill>
          <a:blip r:embed="rId2"/>
          <a:stretch>
            <a:fillRect/>
          </a:stretch>
        </p:blipFill>
        <p:spPr>
          <a:xfrm>
            <a:off x="1612900" y="261256"/>
            <a:ext cx="8260443" cy="6509658"/>
          </a:xfrm>
          <a:prstGeom prst="rect">
            <a:avLst/>
          </a:prstGeom>
        </p:spPr>
      </p:pic>
      <p:sp>
        <p:nvSpPr>
          <p:cNvPr id="2" name="Title 1">
            <a:extLst>
              <a:ext uri="{FF2B5EF4-FFF2-40B4-BE49-F238E27FC236}">
                <a16:creationId xmlns:a16="http://schemas.microsoft.com/office/drawing/2014/main" id="{B514A369-49D6-77E1-6ABD-B82097888413}"/>
              </a:ext>
            </a:extLst>
          </p:cNvPr>
          <p:cNvSpPr>
            <a:spLocks noGrp="1"/>
          </p:cNvSpPr>
          <p:nvPr>
            <p:ph type="title"/>
          </p:nvPr>
        </p:nvSpPr>
        <p:spPr/>
        <p:txBody>
          <a:bodyPr/>
          <a:lstStyle/>
          <a:p>
            <a:br>
              <a:rPr lang="en-IN" dirty="0"/>
            </a:br>
            <a:br>
              <a:rPr lang="en-IN" dirty="0"/>
            </a:br>
            <a:br>
              <a:rPr lang="en-IN" dirty="0"/>
            </a:br>
            <a:br>
              <a:rPr lang="en-IN" dirty="0"/>
            </a:br>
            <a:endParaRPr lang="en-IN" dirty="0"/>
          </a:p>
        </p:txBody>
      </p:sp>
    </p:spTree>
    <p:extLst>
      <p:ext uri="{BB962C8B-B14F-4D97-AF65-F5344CB8AC3E}">
        <p14:creationId xmlns:p14="http://schemas.microsoft.com/office/powerpoint/2010/main" val="2678103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8F052CF-FA45-8095-6439-D0569E2EBDFA}"/>
              </a:ext>
            </a:extLst>
          </p:cNvPr>
          <p:cNvPicPr>
            <a:picLocks noChangeAspect="1"/>
          </p:cNvPicPr>
          <p:nvPr/>
        </p:nvPicPr>
        <p:blipFill>
          <a:blip r:embed="rId2"/>
          <a:stretch>
            <a:fillRect/>
          </a:stretch>
        </p:blipFill>
        <p:spPr>
          <a:xfrm>
            <a:off x="1894114" y="0"/>
            <a:ext cx="7717972" cy="6858000"/>
          </a:xfrm>
          <a:prstGeom prst="rect">
            <a:avLst/>
          </a:prstGeom>
        </p:spPr>
      </p:pic>
    </p:spTree>
    <p:extLst>
      <p:ext uri="{BB962C8B-B14F-4D97-AF65-F5344CB8AC3E}">
        <p14:creationId xmlns:p14="http://schemas.microsoft.com/office/powerpoint/2010/main" val="2605290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B1F22-C17D-82CA-84C5-2E9DD609DAC7}"/>
              </a:ext>
            </a:extLst>
          </p:cNvPr>
          <p:cNvSpPr>
            <a:spLocks noGrp="1"/>
          </p:cNvSpPr>
          <p:nvPr>
            <p:ph type="title"/>
          </p:nvPr>
        </p:nvSpPr>
        <p:spPr/>
        <p:txBody>
          <a:bodyPr/>
          <a:lstStyle/>
          <a:p>
            <a:pPr>
              <a:lnSpc>
                <a:spcPct val="115000"/>
              </a:lnSpc>
              <a:spcAft>
                <a:spcPts val="1000"/>
              </a:spcAft>
            </a:pPr>
            <a:r>
              <a:rPr lang="en-IN" sz="3000" b="1" u="sng" dirty="0">
                <a:effectLst/>
                <a:latin typeface="Times New Roman" panose="02020603050405020304" pitchFamily="18" charset="0"/>
                <a:ea typeface="Times New Roman" panose="02020603050405020304" pitchFamily="18" charset="0"/>
                <a:cs typeface="Vrinda" panose="020B0502040204020203" pitchFamily="34" charset="0"/>
              </a:rPr>
              <a:t>Techniques of using Nebulisers</a:t>
            </a:r>
            <a:r>
              <a:rPr lang="en-IN" sz="2800" b="1" u="sng" dirty="0">
                <a:latin typeface="Calibri" panose="020F0502020204030204" pitchFamily="34" charset="0"/>
                <a:ea typeface="Times New Roman" panose="02020603050405020304" pitchFamily="18" charset="0"/>
                <a:cs typeface="Vrinda" panose="020B0502040204020203" pitchFamily="34" charset="0"/>
              </a:rPr>
              <a:t>:</a:t>
            </a:r>
            <a:endParaRPr lang="en-IN" dirty="0"/>
          </a:p>
        </p:txBody>
      </p:sp>
      <p:sp>
        <p:nvSpPr>
          <p:cNvPr id="3" name="Content Placeholder 2">
            <a:extLst>
              <a:ext uri="{FF2B5EF4-FFF2-40B4-BE49-F238E27FC236}">
                <a16:creationId xmlns:a16="http://schemas.microsoft.com/office/drawing/2014/main" id="{5FA18052-469C-C838-1699-42F194DEA3B0}"/>
              </a:ext>
            </a:extLst>
          </p:cNvPr>
          <p:cNvSpPr>
            <a:spLocks noGrp="1"/>
          </p:cNvSpPr>
          <p:nvPr>
            <p:ph idx="1"/>
          </p:nvPr>
        </p:nvSpPr>
        <p:spPr>
          <a:xfrm>
            <a:off x="645130" y="1284514"/>
            <a:ext cx="9404723" cy="5573486"/>
          </a:xfrm>
        </p:spPr>
        <p:txBody>
          <a:bodyPr>
            <a:noAutofit/>
          </a:bodyPr>
          <a:lstStyle/>
          <a:p>
            <a:pPr marL="342900" lvl="0" indent="-342900">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Assemble the different components of the nebuliser.</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Fill the medicine into the nebuliser reservoir.</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Turn on the compressor.</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Fit the facemask on the face properly.</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Seat straight and keep head upright.</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Inhale the drugs forcefully and deeply.</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Breathe out completely in between.</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Remove the mask after completion of drugs.</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Dismantle and clean nebuliser parts after nebulization.</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Aft>
                <a:spcPts val="1000"/>
              </a:spcAft>
              <a:buFont typeface="+mj-lt"/>
              <a:buAutoNum type="arabicPeriod"/>
            </a:pPr>
            <a:r>
              <a:rPr lang="en-US" sz="2400" kern="1200" dirty="0">
                <a:effectLst/>
                <a:latin typeface="Times New Roman" panose="02020603050405020304" pitchFamily="18" charset="0"/>
                <a:ea typeface="Times New Roman" panose="02020603050405020304" pitchFamily="18" charset="0"/>
                <a:cs typeface="Vrinda" panose="020B0502040204020203" pitchFamily="34" charset="0"/>
              </a:rPr>
              <a:t>Wash the mouth and throat after nebulization.</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endParaRPr lang="en-IN" sz="2200" dirty="0"/>
          </a:p>
        </p:txBody>
      </p:sp>
    </p:spTree>
    <p:extLst>
      <p:ext uri="{BB962C8B-B14F-4D97-AF65-F5344CB8AC3E}">
        <p14:creationId xmlns:p14="http://schemas.microsoft.com/office/powerpoint/2010/main" val="2480720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DC475E6-9D82-3CF9-0C1E-8726A18026A2}"/>
              </a:ext>
            </a:extLst>
          </p:cNvPr>
          <p:cNvPicPr>
            <a:picLocks noChangeAspect="1"/>
          </p:cNvPicPr>
          <p:nvPr/>
        </p:nvPicPr>
        <p:blipFill>
          <a:blip r:embed="rId2"/>
          <a:stretch>
            <a:fillRect/>
          </a:stretch>
        </p:blipFill>
        <p:spPr>
          <a:xfrm>
            <a:off x="646111" y="124691"/>
            <a:ext cx="9760632" cy="6733309"/>
          </a:xfrm>
          <a:prstGeom prst="rect">
            <a:avLst/>
          </a:prstGeom>
        </p:spPr>
      </p:pic>
      <p:sp>
        <p:nvSpPr>
          <p:cNvPr id="2" name="Title 1">
            <a:extLst>
              <a:ext uri="{FF2B5EF4-FFF2-40B4-BE49-F238E27FC236}">
                <a16:creationId xmlns:a16="http://schemas.microsoft.com/office/drawing/2014/main" id="{9E9F0619-1879-0D60-3FCD-E96FB3155FE3}"/>
              </a:ext>
            </a:extLst>
          </p:cNvPr>
          <p:cNvSpPr>
            <a:spLocks noGrp="1"/>
          </p:cNvSpPr>
          <p:nvPr>
            <p:ph type="title"/>
          </p:nvPr>
        </p:nvSpPr>
        <p:spPr/>
        <p:txBody>
          <a:bodyPr/>
          <a:lstStyle/>
          <a:p>
            <a:endParaRPr lang="en-IN" dirty="0"/>
          </a:p>
        </p:txBody>
      </p:sp>
    </p:spTree>
    <p:extLst>
      <p:ext uri="{BB962C8B-B14F-4D97-AF65-F5344CB8AC3E}">
        <p14:creationId xmlns:p14="http://schemas.microsoft.com/office/powerpoint/2010/main" val="3513039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E2EE1-A59E-4A72-FE5B-D68FF1CAA30B}"/>
              </a:ext>
            </a:extLst>
          </p:cNvPr>
          <p:cNvSpPr>
            <a:spLocks noGrp="1"/>
          </p:cNvSpPr>
          <p:nvPr>
            <p:ph type="title"/>
          </p:nvPr>
        </p:nvSpPr>
        <p:spPr>
          <a:xfrm>
            <a:off x="646111" y="452717"/>
            <a:ext cx="9404723" cy="1093053"/>
          </a:xfrm>
        </p:spPr>
        <p:txBody>
          <a:bodyPr/>
          <a:lstStyle/>
          <a:p>
            <a:pPr>
              <a:lnSpc>
                <a:spcPct val="115000"/>
              </a:lnSpc>
              <a:spcAft>
                <a:spcPts val="1000"/>
              </a:spcAft>
            </a:pPr>
            <a:r>
              <a:rPr lang="en-US" sz="2800" b="1" dirty="0">
                <a:latin typeface="Times New Roman" panose="02020603050405020304" pitchFamily="18" charset="0"/>
                <a:cs typeface="Times New Roman" panose="02020603050405020304" pitchFamily="18" charset="0"/>
              </a:rPr>
              <a:t>Q. How many types of inhalational devices are used for treatment of respiratory disorders?</a:t>
            </a:r>
            <a:endParaRPr lang="en-IN"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4617E24-E2C3-6919-FD5A-B730A32E9234}"/>
              </a:ext>
            </a:extLst>
          </p:cNvPr>
          <p:cNvSpPr>
            <a:spLocks noGrp="1"/>
          </p:cNvSpPr>
          <p:nvPr>
            <p:ph idx="1"/>
          </p:nvPr>
        </p:nvSpPr>
        <p:spPr>
          <a:xfrm>
            <a:off x="646111" y="1643742"/>
            <a:ext cx="11099576" cy="5214257"/>
          </a:xfrm>
        </p:spPr>
        <p:txBody>
          <a:bodyPr/>
          <a:lstStyle/>
          <a:p>
            <a:pPr marL="0" indent="0">
              <a:buNone/>
            </a:pPr>
            <a:r>
              <a:rPr lang="en-US" sz="2400" dirty="0">
                <a:latin typeface="Times New Roman" panose="02020603050405020304" pitchFamily="18" charset="0"/>
                <a:cs typeface="Times New Roman" panose="02020603050405020304" pitchFamily="18" charset="0"/>
              </a:rPr>
              <a:t>Metered dose inhalers (MDIs), Dry powder inhalers (DPIs), and Nebulisers are the most commonly used modes of aerosol drug delivery that are used to treat respiratory disorders.  </a:t>
            </a:r>
            <a:br>
              <a:rPr lang="en-IN"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Metered-dose inhaler (MDI): It uses a chemical propellant to push the medication out of the inhaler into the lungs.</a:t>
            </a:r>
          </a:p>
          <a:p>
            <a:pPr marL="0" indent="0">
              <a:buNone/>
            </a:pPr>
            <a:br>
              <a:rPr lang="en-IN" sz="2000" dirty="0">
                <a:latin typeface="Times New Roman" panose="02020603050405020304" pitchFamily="18" charset="0"/>
                <a:cs typeface="Times New Roman" panose="02020603050405020304" pitchFamily="18" charset="0"/>
              </a:rPr>
            </a:br>
            <a:endParaRPr lang="en-IN" dirty="0"/>
          </a:p>
        </p:txBody>
      </p:sp>
      <p:pic>
        <p:nvPicPr>
          <p:cNvPr id="6" name="Picture 5">
            <a:extLst>
              <a:ext uri="{FF2B5EF4-FFF2-40B4-BE49-F238E27FC236}">
                <a16:creationId xmlns:a16="http://schemas.microsoft.com/office/drawing/2014/main" id="{B3E7E942-DC75-5C49-AA3A-CF1A67A7C8DB}"/>
              </a:ext>
            </a:extLst>
          </p:cNvPr>
          <p:cNvPicPr>
            <a:picLocks noChangeAspect="1"/>
          </p:cNvPicPr>
          <p:nvPr/>
        </p:nvPicPr>
        <p:blipFill>
          <a:blip r:embed="rId2"/>
          <a:stretch>
            <a:fillRect/>
          </a:stretch>
        </p:blipFill>
        <p:spPr>
          <a:xfrm>
            <a:off x="2471057" y="3080657"/>
            <a:ext cx="8088085" cy="3777342"/>
          </a:xfrm>
          <a:prstGeom prst="rect">
            <a:avLst/>
          </a:prstGeom>
        </p:spPr>
      </p:pic>
    </p:spTree>
    <p:extLst>
      <p:ext uri="{BB962C8B-B14F-4D97-AF65-F5344CB8AC3E}">
        <p14:creationId xmlns:p14="http://schemas.microsoft.com/office/powerpoint/2010/main" val="2734566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06749-D94F-5ECD-5C56-D449D1D41001}"/>
              </a:ext>
            </a:extLst>
          </p:cNvPr>
          <p:cNvSpPr>
            <a:spLocks noGrp="1"/>
          </p:cNvSpPr>
          <p:nvPr>
            <p:ph type="title"/>
          </p:nvPr>
        </p:nvSpPr>
        <p:spPr/>
        <p:txBody>
          <a:bodyPr/>
          <a:lstStyle/>
          <a:p>
            <a:br>
              <a:rPr lang="en-IN" dirty="0"/>
            </a:br>
            <a:endParaRPr lang="en-IN" dirty="0"/>
          </a:p>
        </p:txBody>
      </p:sp>
      <p:pic>
        <p:nvPicPr>
          <p:cNvPr id="22" name="Picture 21">
            <a:extLst>
              <a:ext uri="{FF2B5EF4-FFF2-40B4-BE49-F238E27FC236}">
                <a16:creationId xmlns:a16="http://schemas.microsoft.com/office/drawing/2014/main" id="{A71537C9-0EFA-47D0-C34C-E60E3C6E9AE9}"/>
              </a:ext>
            </a:extLst>
          </p:cNvPr>
          <p:cNvPicPr>
            <a:picLocks noChangeAspect="1"/>
          </p:cNvPicPr>
          <p:nvPr/>
        </p:nvPicPr>
        <p:blipFill>
          <a:blip r:embed="rId2"/>
          <a:stretch>
            <a:fillRect/>
          </a:stretch>
        </p:blipFill>
        <p:spPr>
          <a:xfrm>
            <a:off x="1346404" y="97970"/>
            <a:ext cx="8704430" cy="6760029"/>
          </a:xfrm>
          <a:prstGeom prst="rect">
            <a:avLst/>
          </a:prstGeom>
        </p:spPr>
      </p:pic>
    </p:spTree>
    <p:extLst>
      <p:ext uri="{BB962C8B-B14F-4D97-AF65-F5344CB8AC3E}">
        <p14:creationId xmlns:p14="http://schemas.microsoft.com/office/powerpoint/2010/main" val="3260814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26381-EBD0-35D4-7ED1-AB238B677A86}"/>
              </a:ext>
            </a:extLst>
          </p:cNvPr>
          <p:cNvSpPr>
            <a:spLocks noGrp="1"/>
          </p:cNvSpPr>
          <p:nvPr>
            <p:ph type="title"/>
          </p:nvPr>
        </p:nvSpPr>
        <p:spPr/>
        <p:txBody>
          <a:bodyPr/>
          <a:lstStyle/>
          <a:p>
            <a:r>
              <a:rPr lang="en-US" sz="4400" b="1" dirty="0">
                <a:solidFill>
                  <a:srgbClr val="FFFF00"/>
                </a:solidFill>
                <a:effectLst/>
                <a:latin typeface="Times New Roman" panose="02020603050405020304" pitchFamily="18" charset="0"/>
                <a:ea typeface="Times New Roman" panose="02020603050405020304" pitchFamily="18" charset="0"/>
                <a:cs typeface="Vrinda" panose="020B0502040204020203" pitchFamily="34" charset="0"/>
              </a:rPr>
              <a:t>REFERENCE:</a:t>
            </a:r>
            <a:endParaRPr lang="en-IN" dirty="0"/>
          </a:p>
        </p:txBody>
      </p:sp>
      <p:sp>
        <p:nvSpPr>
          <p:cNvPr id="3" name="Content Placeholder 2">
            <a:extLst>
              <a:ext uri="{FF2B5EF4-FFF2-40B4-BE49-F238E27FC236}">
                <a16:creationId xmlns:a16="http://schemas.microsoft.com/office/drawing/2014/main" id="{F9EE302A-6B7F-434F-777A-355F56E94FD8}"/>
              </a:ext>
            </a:extLst>
          </p:cNvPr>
          <p:cNvSpPr>
            <a:spLocks noGrp="1"/>
          </p:cNvSpPr>
          <p:nvPr>
            <p:ph idx="1"/>
          </p:nvPr>
        </p:nvSpPr>
        <p:spPr>
          <a:xfrm>
            <a:off x="421240" y="1304819"/>
            <a:ext cx="11034445" cy="5455210"/>
          </a:xfrm>
        </p:spPr>
        <p:txBody>
          <a:bodyPr>
            <a:normAutofit/>
          </a:bodyPr>
          <a:lstStyle/>
          <a:p>
            <a:pPr marL="342900" lvl="0" indent="-342900" algn="just">
              <a:lnSpc>
                <a:spcPct val="150000"/>
              </a:lnSpc>
              <a:spcBef>
                <a:spcPts val="0"/>
              </a:spcBef>
              <a:spcAft>
                <a:spcPts val="600"/>
              </a:spcAft>
              <a:buFont typeface="+mj-lt"/>
              <a:buAutoNum type="arabicPeriod"/>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World Health Organization Chronic obstructive pulmonary disease (COPD); Fact sheet. 16</a:t>
            </a:r>
            <a:r>
              <a:rPr lang="en-US" sz="1200" baseline="30000" dirty="0">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Mar, 2023. [Accessed April 18, 2023]. Available from: https://www.who.int/news-room/fact-sheets/detail/chronic-obstructive-pulmonary-disease-(copd)</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Bef>
                <a:spcPts val="0"/>
              </a:spcBef>
              <a:spcAft>
                <a:spcPts val="600"/>
              </a:spcAft>
              <a:buFont typeface="+mj-lt"/>
              <a:buAutoNum type="arabicPeriod"/>
              <a:tabLst>
                <a:tab pos="457200" algn="l"/>
              </a:tabLst>
            </a:pP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Lavorini</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F. The challenge of delivering therapeutic aerosols to asthma patients. ISRN Allergy. 2013 Aug 5;2013:102418.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doi</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10.1155/2013/102418.</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Bef>
                <a:spcPts val="0"/>
              </a:spcBef>
              <a:spcAft>
                <a:spcPts val="600"/>
              </a:spcAft>
              <a:buFont typeface="+mj-lt"/>
              <a:buAutoNum type="arabicPeriod"/>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Lakshmi Prassana MN,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Ramanath</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Sreedharan Nair, Girish Tunga, Aziz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Unnisa</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Assessment of the knowledge of usage of inhalers among health-care professional student community. Asian Journal of Pharmaceutical and Clinical Research, vol. 12, no. 6, June 2019, pp. 107-9, doi:10.22159/ajpcr.2019.v12i6.9237.</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Bef>
                <a:spcPts val="0"/>
              </a:spcBef>
              <a:spcAft>
                <a:spcPts val="600"/>
              </a:spcAft>
              <a:buFont typeface="+mj-lt"/>
              <a:buAutoNum type="arabicPeriod"/>
              <a:tabLst>
                <a:tab pos="457200" algn="l"/>
              </a:tabLst>
            </a:pPr>
            <a:r>
              <a:rPr lang="en-GB" sz="1200" dirty="0">
                <a:effectLst/>
                <a:latin typeface="Times New Roman" panose="02020603050405020304" pitchFamily="18" charset="0"/>
                <a:cs typeface="Times New Roman" panose="02020603050405020304" pitchFamily="18" charset="0"/>
              </a:rPr>
              <a:t>Global Initiative for Asthma. Global Strategy for Asthma Management and Prevention, 2022. [Internet] [Updated July 01, 2022, cited </a:t>
            </a:r>
            <a:r>
              <a:rPr lang="en-GB" sz="1200" dirty="0">
                <a:latin typeface="Times New Roman" panose="02020603050405020304" pitchFamily="18" charset="0"/>
                <a:cs typeface="Times New Roman" panose="02020603050405020304" pitchFamily="18" charset="0"/>
              </a:rPr>
              <a:t>April</a:t>
            </a:r>
            <a:r>
              <a:rPr lang="en-GB" sz="1200" dirty="0">
                <a:effectLst/>
                <a:latin typeface="Times New Roman" panose="02020603050405020304" pitchFamily="18" charset="0"/>
                <a:cs typeface="Times New Roman" panose="02020603050405020304" pitchFamily="18" charset="0"/>
              </a:rPr>
              <a:t> 04, 2023]. Available at</a:t>
            </a:r>
            <a:r>
              <a:rPr lang="en-GB" sz="1200" dirty="0">
                <a:latin typeface="Times New Roman" panose="02020603050405020304" pitchFamily="18" charset="0"/>
                <a:cs typeface="Times New Roman" panose="02020603050405020304" pitchFamily="18" charset="0"/>
              </a:rPr>
              <a:t>: https://ginasthma.org/wp-content/uploads/2022/07/GINA-Main-Report-2022-FINAL-22-07-01-WMS.pdf</a:t>
            </a:r>
            <a:endParaRPr lang="en-IN" sz="1200" dirty="0">
              <a:latin typeface="Times New Roman" panose="02020603050405020304" pitchFamily="18" charset="0"/>
              <a:cs typeface="Times New Roman" panose="02020603050405020304" pitchFamily="18" charset="0"/>
            </a:endParaRPr>
          </a:p>
          <a:p>
            <a:pPr algn="just">
              <a:lnSpc>
                <a:spcPct val="150000"/>
              </a:lnSpc>
              <a:spcBef>
                <a:spcPts val="0"/>
              </a:spcBef>
              <a:spcAft>
                <a:spcPts val="600"/>
              </a:spcAft>
              <a:buFont typeface="+mj-lt"/>
              <a:buAutoNum type="arabicPeriod"/>
              <a:tabLst>
                <a:tab pos="457200" algn="l"/>
              </a:tabLst>
            </a:pPr>
            <a:r>
              <a:rPr lang="en-GB" sz="1200" dirty="0">
                <a:effectLst/>
                <a:latin typeface="Times New Roman" panose="02020603050405020304" pitchFamily="18" charset="0"/>
                <a:cs typeface="Times New Roman" panose="02020603050405020304" pitchFamily="18" charset="0"/>
              </a:rPr>
              <a:t>Global </a:t>
            </a:r>
            <a:r>
              <a:rPr lang="en-GB" sz="1200" dirty="0">
                <a:latin typeface="Times New Roman" panose="02020603050405020304" pitchFamily="18" charset="0"/>
                <a:cs typeface="Times New Roman" panose="02020603050405020304" pitchFamily="18" charset="0"/>
              </a:rPr>
              <a:t>Initiative for Chronic Obstructive Lung Disease. Global Strategy for the Diagnosis, Management and Prevention of Chronic Obstructive Pulmonary Disease, 2023 report. [Internet] [Updated Feb 17, 2023, cited April 04, 2023]. Available at: https://goldcopd.org/wp-content/uploads/2023/03/GOLD-2023-ver-1.3-17Feb2023_WMV.pdf</a:t>
            </a:r>
            <a:endParaRPr lang="en-IN" sz="1200" dirty="0">
              <a:latin typeface="Times New Roman" panose="02020603050405020304" pitchFamily="18" charset="0"/>
              <a:cs typeface="Times New Roman" panose="02020603050405020304" pitchFamily="18" charset="0"/>
            </a:endParaRPr>
          </a:p>
          <a:p>
            <a:pPr algn="just">
              <a:lnSpc>
                <a:spcPct val="150000"/>
              </a:lnSpc>
              <a:spcBef>
                <a:spcPts val="0"/>
              </a:spcBef>
              <a:spcAft>
                <a:spcPts val="600"/>
              </a:spcAft>
              <a:buFont typeface="+mj-lt"/>
              <a:buAutoNum type="arabicPeriod"/>
              <a:tabLst>
                <a:tab pos="457200" algn="l"/>
              </a:tabLst>
            </a:pPr>
            <a:r>
              <a:rPr lang="en-IN" sz="1200" dirty="0" err="1">
                <a:effectLst/>
                <a:latin typeface="Times New Roman" panose="02020603050405020304" pitchFamily="18" charset="0"/>
                <a:cs typeface="Times New Roman" panose="02020603050405020304" pitchFamily="18" charset="0"/>
              </a:rPr>
              <a:t>Lizano-Barrantes</a:t>
            </a:r>
            <a:r>
              <a:rPr lang="en-IN" sz="1200" dirty="0">
                <a:effectLst/>
                <a:latin typeface="Times New Roman" panose="02020603050405020304" pitchFamily="18" charset="0"/>
                <a:cs typeface="Times New Roman" panose="02020603050405020304" pitchFamily="18" charset="0"/>
              </a:rPr>
              <a:t> C, </a:t>
            </a:r>
            <a:r>
              <a:rPr lang="en-IN" sz="1200" dirty="0" err="1">
                <a:effectLst/>
                <a:latin typeface="Times New Roman" panose="02020603050405020304" pitchFamily="18" charset="0"/>
                <a:cs typeface="Times New Roman" panose="02020603050405020304" pitchFamily="18" charset="0"/>
              </a:rPr>
              <a:t>Garin</a:t>
            </a:r>
            <a:r>
              <a:rPr lang="en-IN" sz="1200" dirty="0">
                <a:effectLst/>
                <a:latin typeface="Times New Roman" panose="02020603050405020304" pitchFamily="18" charset="0"/>
                <a:cs typeface="Times New Roman" panose="02020603050405020304" pitchFamily="18" charset="0"/>
              </a:rPr>
              <a:t> O, Dima AL, Van </a:t>
            </a:r>
            <a:r>
              <a:rPr lang="en-IN" sz="1200" dirty="0" err="1">
                <a:effectLst/>
                <a:latin typeface="Times New Roman" panose="02020603050405020304" pitchFamily="18" charset="0"/>
                <a:cs typeface="Times New Roman" panose="02020603050405020304" pitchFamily="18" charset="0"/>
              </a:rPr>
              <a:t>Ganse</a:t>
            </a:r>
            <a:r>
              <a:rPr lang="en-IN" sz="1200" dirty="0">
                <a:effectLst/>
                <a:latin typeface="Times New Roman" panose="02020603050405020304" pitchFamily="18" charset="0"/>
                <a:cs typeface="Times New Roman" panose="02020603050405020304" pitchFamily="18" charset="0"/>
              </a:rPr>
              <a:t> E, De Bruin M, </a:t>
            </a:r>
            <a:r>
              <a:rPr lang="en-IN" sz="1200" dirty="0" err="1">
                <a:effectLst/>
                <a:latin typeface="Times New Roman" panose="02020603050405020304" pitchFamily="18" charset="0"/>
                <a:cs typeface="Times New Roman" panose="02020603050405020304" pitchFamily="18" charset="0"/>
              </a:rPr>
              <a:t>Belhassen</a:t>
            </a:r>
            <a:r>
              <a:rPr lang="en-IN" sz="1200" dirty="0">
                <a:effectLst/>
                <a:latin typeface="Times New Roman" panose="02020603050405020304" pitchFamily="18" charset="0"/>
                <a:cs typeface="Times New Roman" panose="02020603050405020304" pitchFamily="18" charset="0"/>
              </a:rPr>
              <a:t> M, Mayoral K, Pont À, Ferrer M. The Inhaler Technique Questionnaire (</a:t>
            </a:r>
            <a:r>
              <a:rPr lang="en-IN" sz="1200" dirty="0" err="1">
                <a:effectLst/>
                <a:latin typeface="Times New Roman" panose="02020603050405020304" pitchFamily="18" charset="0"/>
                <a:cs typeface="Times New Roman" panose="02020603050405020304" pitchFamily="18" charset="0"/>
              </a:rPr>
              <a:t>InTeQ</a:t>
            </a:r>
            <a:r>
              <a:rPr lang="en-IN" sz="1200" dirty="0">
                <a:effectLst/>
                <a:latin typeface="Times New Roman" panose="02020603050405020304" pitchFamily="18" charset="0"/>
                <a:cs typeface="Times New Roman" panose="02020603050405020304" pitchFamily="18" charset="0"/>
              </a:rPr>
              <a:t>): development and validation of a brief patient-reported measure. International journal of environmental research and public health. 2022 Feb 23;19(5):2591.</a:t>
            </a:r>
          </a:p>
          <a:p>
            <a:pPr algn="just">
              <a:lnSpc>
                <a:spcPct val="150000"/>
              </a:lnSpc>
              <a:spcBef>
                <a:spcPts val="0"/>
              </a:spcBef>
              <a:spcAft>
                <a:spcPts val="600"/>
              </a:spcAft>
              <a:buFont typeface="+mj-lt"/>
              <a:buAutoNum type="arabicPeriod"/>
              <a:tabLst>
                <a:tab pos="457200" algn="l"/>
              </a:tabLst>
            </a:pPr>
            <a:r>
              <a:rPr lang="en-GB" sz="1200" dirty="0">
                <a:effectLst/>
                <a:latin typeface="Times New Roman" panose="02020603050405020304" pitchFamily="18" charset="0"/>
                <a:cs typeface="Times New Roman" panose="02020603050405020304" pitchFamily="18" charset="0"/>
              </a:rPr>
              <a:t>Sawant SS, </a:t>
            </a:r>
            <a:r>
              <a:rPr lang="en-GB" sz="1200" dirty="0" err="1">
                <a:effectLst/>
                <a:latin typeface="Times New Roman" panose="02020603050405020304" pitchFamily="18" charset="0"/>
                <a:cs typeface="Times New Roman" panose="02020603050405020304" pitchFamily="18" charset="0"/>
              </a:rPr>
              <a:t>Ghanekar</a:t>
            </a:r>
            <a:r>
              <a:rPr lang="en-GB" sz="1200" dirty="0">
                <a:effectLst/>
                <a:latin typeface="Times New Roman" panose="02020603050405020304" pitchFamily="18" charset="0"/>
                <a:cs typeface="Times New Roman" panose="02020603050405020304" pitchFamily="18" charset="0"/>
              </a:rPr>
              <a:t> J, </a:t>
            </a:r>
            <a:r>
              <a:rPr lang="en-GB" sz="1200" dirty="0" err="1">
                <a:effectLst/>
                <a:latin typeface="Times New Roman" panose="02020603050405020304" pitchFamily="18" charset="0"/>
                <a:cs typeface="Times New Roman" panose="02020603050405020304" pitchFamily="18" charset="0"/>
              </a:rPr>
              <a:t>Dasila</a:t>
            </a:r>
            <a:r>
              <a:rPr lang="en-GB" sz="1200" dirty="0">
                <a:effectLst/>
                <a:latin typeface="Times New Roman" panose="02020603050405020304" pitchFamily="18" charset="0"/>
                <a:cs typeface="Times New Roman" panose="02020603050405020304" pitchFamily="18" charset="0"/>
              </a:rPr>
              <a:t> PK. To Assess Effectiveness of Planned Teaching Program on Knowledge and Skills of Staff Nurses Regarding Use of Selected Devices in the Management of Respiratory Disorders in Selected Hospital of Urban Area. Research Journal of Pharmacy and Medical Sciences (IRJPMS). 2022;5(6):76-9.</a:t>
            </a:r>
          </a:p>
          <a:p>
            <a:pPr algn="just">
              <a:lnSpc>
                <a:spcPct val="150000"/>
              </a:lnSpc>
              <a:spcBef>
                <a:spcPts val="0"/>
              </a:spcBef>
              <a:spcAft>
                <a:spcPts val="600"/>
              </a:spcAft>
              <a:buFont typeface="+mj-lt"/>
              <a:buAutoNum type="arabicPeriod"/>
              <a:tabLst>
                <a:tab pos="457200" algn="l"/>
              </a:tabLst>
            </a:pPr>
            <a:r>
              <a:rPr lang="en-IN" sz="1200" dirty="0">
                <a:effectLst/>
                <a:latin typeface="Times New Roman" panose="02020603050405020304" pitchFamily="18" charset="0"/>
                <a:cs typeface="Times New Roman" panose="02020603050405020304" pitchFamily="18" charset="0"/>
              </a:rPr>
              <a:t>Press VG, Arora VM, Kelly CA, Carey KA, White SR, Wan W. Effectiveness of virtual vs in-person inhaler education for hospitalized patients with obstructive lung disease: a randomized clinical trial. JAMA network open. 2020 Jan 3;3(1):e1918205.</a:t>
            </a:r>
          </a:p>
        </p:txBody>
      </p:sp>
    </p:spTree>
    <p:extLst>
      <p:ext uri="{BB962C8B-B14F-4D97-AF65-F5344CB8AC3E}">
        <p14:creationId xmlns:p14="http://schemas.microsoft.com/office/powerpoint/2010/main" val="1912348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51E81-E4F7-FAB1-A2A4-6FBC39A07264}"/>
              </a:ext>
            </a:extLst>
          </p:cNvPr>
          <p:cNvSpPr>
            <a:spLocks noGrp="1"/>
          </p:cNvSpPr>
          <p:nvPr>
            <p:ph type="title"/>
          </p:nvPr>
        </p:nvSpPr>
        <p:spPr/>
        <p:txBody>
          <a:bodyPr/>
          <a:lstStyle/>
          <a:p>
            <a:r>
              <a:rPr lang="en-US" sz="4400" b="1" dirty="0">
                <a:solidFill>
                  <a:srgbClr val="FFFF00"/>
                </a:solidFill>
                <a:effectLst/>
                <a:latin typeface="Times New Roman" panose="02020603050405020304" pitchFamily="18" charset="0"/>
                <a:ea typeface="Times New Roman" panose="02020603050405020304" pitchFamily="18" charset="0"/>
                <a:cs typeface="Vrinda" panose="020B0502040204020203" pitchFamily="34" charset="0"/>
              </a:rPr>
              <a:t>REFERENCE</a:t>
            </a:r>
            <a:r>
              <a:rPr lang="en-US" sz="4000" b="1" dirty="0">
                <a:solidFill>
                  <a:srgbClr val="FFFF00"/>
                </a:solidFill>
                <a:effectLst/>
                <a:latin typeface="Times New Roman" panose="02020603050405020304" pitchFamily="18" charset="0"/>
                <a:ea typeface="Times New Roman" panose="02020603050405020304" pitchFamily="18" charset="0"/>
                <a:cs typeface="Vrinda" panose="020B0502040204020203" pitchFamily="34" charset="0"/>
              </a:rPr>
              <a:t>:</a:t>
            </a:r>
            <a:endParaRPr lang="en-IN" dirty="0"/>
          </a:p>
        </p:txBody>
      </p:sp>
      <p:sp>
        <p:nvSpPr>
          <p:cNvPr id="3" name="Content Placeholder 2">
            <a:extLst>
              <a:ext uri="{FF2B5EF4-FFF2-40B4-BE49-F238E27FC236}">
                <a16:creationId xmlns:a16="http://schemas.microsoft.com/office/drawing/2014/main" id="{5A38D19A-83CD-1089-3A12-42CD60B6ADF3}"/>
              </a:ext>
            </a:extLst>
          </p:cNvPr>
          <p:cNvSpPr>
            <a:spLocks noGrp="1"/>
          </p:cNvSpPr>
          <p:nvPr>
            <p:ph idx="1"/>
          </p:nvPr>
        </p:nvSpPr>
        <p:spPr>
          <a:xfrm>
            <a:off x="1295867" y="1542699"/>
            <a:ext cx="10451087" cy="4705700"/>
          </a:xfrm>
        </p:spPr>
        <p:txBody>
          <a:bodyPr/>
          <a:lstStyle/>
          <a:p>
            <a:pPr marL="457200" indent="-457200">
              <a:lnSpc>
                <a:spcPct val="150000"/>
              </a:lnSpc>
              <a:spcBef>
                <a:spcPts val="0"/>
              </a:spcBef>
              <a:spcAft>
                <a:spcPts val="600"/>
              </a:spcAft>
              <a:buFont typeface="+mj-lt"/>
              <a:buAutoNum type="arabicPeriod" startAt="9"/>
            </a:pPr>
            <a:r>
              <a:rPr lang="en-GB" sz="1200" b="0" i="0" dirty="0">
                <a:effectLst/>
                <a:latin typeface="Times New Roman" panose="02020603050405020304" pitchFamily="18" charset="0"/>
                <a:cs typeface="Times New Roman" panose="02020603050405020304" pitchFamily="18" charset="0"/>
              </a:rPr>
              <a:t>Kshatriya RM, </a:t>
            </a:r>
            <a:r>
              <a:rPr lang="en-GB" sz="1200" b="0" i="0" dirty="0" err="1">
                <a:effectLst/>
                <a:latin typeface="Times New Roman" panose="02020603050405020304" pitchFamily="18" charset="0"/>
                <a:cs typeface="Times New Roman" panose="02020603050405020304" pitchFamily="18" charset="0"/>
              </a:rPr>
              <a:t>Khara</a:t>
            </a:r>
            <a:r>
              <a:rPr lang="en-GB" sz="1200" b="0" i="0" dirty="0">
                <a:effectLst/>
                <a:latin typeface="Times New Roman" panose="02020603050405020304" pitchFamily="18" charset="0"/>
                <a:cs typeface="Times New Roman" panose="02020603050405020304" pitchFamily="18" charset="0"/>
              </a:rPr>
              <a:t> NV, Paliwal RP, Patel SN. Evaluation of proficiency in using different inhaler devices among intern doctors. Journal of Family Medicine and Primary Care. 2016 Apr 1;5(2):362-6.</a:t>
            </a:r>
          </a:p>
          <a:p>
            <a:pPr marL="457200" indent="-457200">
              <a:lnSpc>
                <a:spcPct val="150000"/>
              </a:lnSpc>
              <a:spcBef>
                <a:spcPts val="0"/>
              </a:spcBef>
              <a:spcAft>
                <a:spcPts val="600"/>
              </a:spcAft>
              <a:buFont typeface="+mj-lt"/>
              <a:buAutoNum type="arabicPeriod" startAt="9"/>
            </a:pPr>
            <a:r>
              <a:rPr lang="en-IN" sz="1200" b="0" i="0" dirty="0">
                <a:effectLst/>
                <a:latin typeface="Times New Roman" panose="02020603050405020304" pitchFamily="18" charset="0"/>
                <a:cs typeface="Times New Roman" panose="02020603050405020304" pitchFamily="18" charset="0"/>
              </a:rPr>
              <a:t>Al-</a:t>
            </a:r>
            <a:r>
              <a:rPr lang="en-IN" sz="1200" b="0" i="0" dirty="0" err="1">
                <a:effectLst/>
                <a:latin typeface="Times New Roman" panose="02020603050405020304" pitchFamily="18" charset="0"/>
                <a:cs typeface="Times New Roman" panose="02020603050405020304" pitchFamily="18" charset="0"/>
              </a:rPr>
              <a:t>Kalaldeh</a:t>
            </a:r>
            <a:r>
              <a:rPr lang="en-IN" sz="1200" b="0" i="0" dirty="0">
                <a:effectLst/>
                <a:latin typeface="Times New Roman" panose="02020603050405020304" pitchFamily="18" charset="0"/>
                <a:cs typeface="Times New Roman" panose="02020603050405020304" pitchFamily="18" charset="0"/>
              </a:rPr>
              <a:t> M, El-Rahman MA, El-Ata A. Effectiveness of nurse-driven inhaler education on inhaler proficiency and compliance among obstructive lung disease patients: a quasi-experimental study. Canadian Journal of Nursing Research. 2016 Jun;48(2):48-55.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nSpc>
                <a:spcPct val="150000"/>
              </a:lnSpc>
              <a:spcBef>
                <a:spcPts val="0"/>
              </a:spcBef>
              <a:spcAft>
                <a:spcPts val="600"/>
              </a:spcAft>
              <a:buFont typeface="+mj-lt"/>
              <a:buAutoNum type="arabicPeriod" startAt="9"/>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Daniel RA, Aggarwal P,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Kalaivani</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M, Gupta SK. Prevalence of chronic obstructive pulmonary disease in India: A systematic review and meta-analysis. Lung India. 2021 Nov-Dec;38(6):506-513.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doi</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10.4103/lungindia.lungindia_159_21.</a:t>
            </a:r>
          </a:p>
          <a:p>
            <a:endParaRPr lang="en-IN" dirty="0"/>
          </a:p>
        </p:txBody>
      </p:sp>
    </p:spTree>
    <p:extLst>
      <p:ext uri="{BB962C8B-B14F-4D97-AF65-F5344CB8AC3E}">
        <p14:creationId xmlns:p14="http://schemas.microsoft.com/office/powerpoint/2010/main" val="2126527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536D4-3F20-5051-6368-D4B90CDB751B}"/>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303925D-53B0-313D-E578-CAC61D22EE90}"/>
              </a:ext>
            </a:extLst>
          </p:cNvPr>
          <p:cNvSpPr>
            <a:spLocks noGrp="1"/>
          </p:cNvSpPr>
          <p:nvPr>
            <p:ph idx="1"/>
          </p:nvPr>
        </p:nvSpPr>
        <p:spPr>
          <a:xfrm>
            <a:off x="645130" y="452718"/>
            <a:ext cx="9404723" cy="6405281"/>
          </a:xfrm>
        </p:spPr>
        <p:txBody>
          <a:bodyPr/>
          <a:lstStyle/>
          <a:p>
            <a:pPr marL="0" indent="0">
              <a:buNone/>
            </a:pPr>
            <a:r>
              <a:rPr kumimoji="0" lang="en-US" altLang="en-US" sz="2400" b="0" i="0" u="sng"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Dry powder inhaler (DPI):</a:t>
            </a:r>
            <a:r>
              <a:rPr kumimoji="0" lang="en-US" altLang="en-US"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It delivers medication without using chemical propellants, but it requires strong and fast inhalation.</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4" name="Picture 7" descr="Dry powder inhaler type RS01 model 7. (A) How to use the inhaler device. (B) Representation of the inhaler device. (C) HRes Inhaler with cover and showing piercing buttons. (D) HRes Inhaler showing air inlets and cavity for capsule. ">
            <a:extLst>
              <a:ext uri="{FF2B5EF4-FFF2-40B4-BE49-F238E27FC236}">
                <a16:creationId xmlns:a16="http://schemas.microsoft.com/office/drawing/2014/main" id="{3B69560A-DD13-A52C-AD93-13CABB1234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823" y="1853248"/>
            <a:ext cx="8383474" cy="4210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151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8F698-574F-91EC-7A7C-73A4945D3748}"/>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3EF64C4C-FE72-50C1-CDFF-545795ABA845}"/>
              </a:ext>
            </a:extLst>
          </p:cNvPr>
          <p:cNvSpPr>
            <a:spLocks noGrp="1"/>
          </p:cNvSpPr>
          <p:nvPr>
            <p:ph idx="1"/>
          </p:nvPr>
        </p:nvSpPr>
        <p:spPr>
          <a:xfrm>
            <a:off x="645132" y="452718"/>
            <a:ext cx="9404722" cy="5795681"/>
          </a:xfrm>
        </p:spPr>
        <p:txBody>
          <a:bodyPr/>
          <a:lstStyle/>
          <a:p>
            <a:pPr marL="0" indent="0">
              <a:buNone/>
            </a:pPr>
            <a:r>
              <a:rPr lang="en-US" sz="2400" u="sng" dirty="0">
                <a:effectLst/>
                <a:latin typeface="Times New Roman" panose="02020603050405020304" pitchFamily="18" charset="0"/>
                <a:ea typeface="Times New Roman" panose="02020603050405020304" pitchFamily="18" charset="0"/>
                <a:cs typeface="Times New Roman" panose="02020603050405020304" pitchFamily="18" charset="0"/>
              </a:rPr>
              <a:t>Nebuliser:</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It delivers fine liquid mists of medication through a tube or a mask that fits over the nose and mouth, using air or oxygen under pressure.</a:t>
            </a:r>
          </a:p>
          <a:p>
            <a:pPr marL="0" indent="0">
              <a:buNone/>
            </a:pPr>
            <a:b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IN" dirty="0"/>
          </a:p>
        </p:txBody>
      </p:sp>
      <p:pic>
        <p:nvPicPr>
          <p:cNvPr id="6" name="Picture 5">
            <a:extLst>
              <a:ext uri="{FF2B5EF4-FFF2-40B4-BE49-F238E27FC236}">
                <a16:creationId xmlns:a16="http://schemas.microsoft.com/office/drawing/2014/main" id="{CC3A4A1C-0F74-6F6B-D637-812E0BCE0DAB}"/>
              </a:ext>
            </a:extLst>
          </p:cNvPr>
          <p:cNvPicPr>
            <a:picLocks noChangeAspect="1"/>
          </p:cNvPicPr>
          <p:nvPr/>
        </p:nvPicPr>
        <p:blipFill>
          <a:blip r:embed="rId2"/>
          <a:srcRect/>
          <a:stretch>
            <a:fillRect/>
          </a:stretch>
        </p:blipFill>
        <p:spPr bwMode="auto">
          <a:xfrm>
            <a:off x="1203722" y="2127387"/>
            <a:ext cx="4326377" cy="3255390"/>
          </a:xfrm>
          <a:prstGeom prst="rect">
            <a:avLst/>
          </a:prstGeom>
          <a:noFill/>
          <a:ln w="9525">
            <a:noFill/>
            <a:miter lim="800000"/>
            <a:headEnd/>
            <a:tailEnd/>
          </a:ln>
        </p:spPr>
      </p:pic>
      <p:pic>
        <p:nvPicPr>
          <p:cNvPr id="7" name="Picture 6">
            <a:extLst>
              <a:ext uri="{FF2B5EF4-FFF2-40B4-BE49-F238E27FC236}">
                <a16:creationId xmlns:a16="http://schemas.microsoft.com/office/drawing/2014/main" id="{730E0305-BDFA-D005-E33C-9A9F90C47F4A}"/>
              </a:ext>
            </a:extLst>
          </p:cNvPr>
          <p:cNvPicPr>
            <a:picLocks noChangeAspect="1"/>
          </p:cNvPicPr>
          <p:nvPr/>
        </p:nvPicPr>
        <p:blipFill>
          <a:blip r:embed="rId3" cstate="print"/>
          <a:srcRect/>
          <a:stretch>
            <a:fillRect/>
          </a:stretch>
        </p:blipFill>
        <p:spPr bwMode="auto">
          <a:xfrm>
            <a:off x="5779725" y="2112390"/>
            <a:ext cx="4497660" cy="3254400"/>
          </a:xfrm>
          <a:prstGeom prst="rect">
            <a:avLst/>
          </a:prstGeom>
          <a:noFill/>
          <a:ln w="9525">
            <a:noFill/>
            <a:miter lim="800000"/>
            <a:headEnd/>
            <a:tailEnd/>
          </a:ln>
        </p:spPr>
      </p:pic>
    </p:spTree>
    <p:extLst>
      <p:ext uri="{BB962C8B-B14F-4D97-AF65-F5344CB8AC3E}">
        <p14:creationId xmlns:p14="http://schemas.microsoft.com/office/powerpoint/2010/main" val="1753295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D0F99-7D59-42A4-36C6-6A848F3D83E1}"/>
              </a:ext>
            </a:extLst>
          </p:cNvPr>
          <p:cNvSpPr>
            <a:spLocks noGrp="1"/>
          </p:cNvSpPr>
          <p:nvPr>
            <p:ph type="title"/>
          </p:nvPr>
        </p:nvSpPr>
        <p:spPr/>
        <p:txBody>
          <a:bodyPr/>
          <a:lstStyle/>
          <a:p>
            <a:r>
              <a:rPr lang="en-IN" sz="2800" dirty="0">
                <a:effectLst/>
                <a:latin typeface="Times New Roman" panose="02020603050405020304" pitchFamily="18" charset="0"/>
                <a:ea typeface="Times New Roman" panose="02020603050405020304" pitchFamily="18" charset="0"/>
                <a:cs typeface="Times New Roman" panose="02020603050405020304" pitchFamily="18" charset="0"/>
              </a:rPr>
              <a:t>Q. Name some commonly used drugs given through inhalational devices</a:t>
            </a:r>
            <a:br>
              <a:rPr lang="en-IN" sz="44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9B11625E-EB7F-26C8-23A7-B7759D33D219}"/>
              </a:ext>
            </a:extLst>
          </p:cNvPr>
          <p:cNvSpPr>
            <a:spLocks noGrp="1"/>
          </p:cNvSpPr>
          <p:nvPr>
            <p:ph idx="1"/>
          </p:nvPr>
        </p:nvSpPr>
        <p:spPr>
          <a:xfrm>
            <a:off x="645130" y="1556657"/>
            <a:ext cx="9404723" cy="5301343"/>
          </a:xfrm>
        </p:spPr>
        <p:txBody>
          <a:bodyPr>
            <a:normAutofit fontScale="77500" lnSpcReduction="20000"/>
          </a:bodyPr>
          <a:lstStyle/>
          <a:p>
            <a:pPr>
              <a:lnSpc>
                <a:spcPct val="120000"/>
              </a:lnSpc>
              <a:spcAft>
                <a:spcPts val="1000"/>
              </a:spcAft>
            </a:pP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BRONCHODIALATORS-</a:t>
            </a:r>
          </a:p>
          <a:p>
            <a:pPr marL="342900" lvl="0" indent="-342900">
              <a:lnSpc>
                <a:spcPct val="120000"/>
              </a:lnSpc>
              <a:spcBef>
                <a:spcPts val="600"/>
              </a:spcBef>
              <a:buFont typeface="+mj-lt"/>
              <a:buAutoNum type="alphaLcPeriod"/>
            </a:pP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Salbutamol</a:t>
            </a:r>
            <a:endParaRPr lang="en-IN" sz="25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20000"/>
              </a:lnSpc>
              <a:spcBef>
                <a:spcPts val="600"/>
              </a:spcBef>
              <a:buFont typeface="+mj-lt"/>
              <a:buAutoNum type="alphaLcPeriod"/>
            </a:pPr>
            <a:r>
              <a:rPr lang="en-IN" sz="2500" dirty="0" err="1">
                <a:effectLst/>
                <a:latin typeface="Times New Roman" panose="02020603050405020304" pitchFamily="18" charset="0"/>
                <a:ea typeface="Times New Roman" panose="02020603050405020304" pitchFamily="18" charset="0"/>
                <a:cs typeface="Times New Roman" panose="02020603050405020304" pitchFamily="18" charset="0"/>
              </a:rPr>
              <a:t>Levosalbutamol</a:t>
            </a: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25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20000"/>
              </a:lnSpc>
              <a:spcBef>
                <a:spcPts val="600"/>
              </a:spcBef>
              <a:buFont typeface="+mj-lt"/>
              <a:buAutoNum type="alphaLcPeriod"/>
            </a:pP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Formoterol  </a:t>
            </a:r>
            <a:endParaRPr lang="en-IN" sz="25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20000"/>
              </a:lnSpc>
              <a:spcBef>
                <a:spcPts val="600"/>
              </a:spcBef>
              <a:buFont typeface="+mj-lt"/>
              <a:buAutoNum type="alphaLcPeriod"/>
            </a:pP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Salmeterol</a:t>
            </a:r>
            <a:endParaRPr lang="en-IN" sz="25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20000"/>
              </a:lnSpc>
              <a:spcBef>
                <a:spcPts val="600"/>
              </a:spcBef>
              <a:buFont typeface="+mj-lt"/>
              <a:buAutoNum type="alphaLcPeriod"/>
            </a:pP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Ipratropium</a:t>
            </a:r>
            <a:endParaRPr lang="en-IN" sz="25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20000"/>
              </a:lnSpc>
              <a:spcBef>
                <a:spcPts val="600"/>
              </a:spcBef>
              <a:buFont typeface="+mj-lt"/>
              <a:buAutoNum type="alphaLcPeriod"/>
            </a:pP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Tiotropium </a:t>
            </a:r>
            <a:endParaRPr lang="en-IN" sz="25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20000"/>
              </a:lnSpc>
              <a:spcBef>
                <a:spcPts val="600"/>
              </a:spcBef>
              <a:spcAft>
                <a:spcPts val="1000"/>
              </a:spcAft>
              <a:buFont typeface="+mj-lt"/>
              <a:buAutoNum type="alphaLcPeriod"/>
            </a:pPr>
            <a:r>
              <a:rPr lang="en-IN" sz="2500" dirty="0" err="1">
                <a:effectLst/>
                <a:latin typeface="Times New Roman" panose="02020603050405020304" pitchFamily="18" charset="0"/>
                <a:ea typeface="Times New Roman" panose="02020603050405020304" pitchFamily="18" charset="0"/>
                <a:cs typeface="Times New Roman" panose="02020603050405020304" pitchFamily="18" charset="0"/>
              </a:rPr>
              <a:t>Glycopyrronium</a:t>
            </a:r>
            <a:endParaRPr lang="en-IN" sz="25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20000"/>
              </a:lnSpc>
              <a:spcAft>
                <a:spcPts val="1000"/>
              </a:spcAft>
            </a:pP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CORTICOSTEROIDS-</a:t>
            </a:r>
          </a:p>
          <a:p>
            <a:pPr marL="342900" lvl="0" indent="-342900">
              <a:lnSpc>
                <a:spcPct val="120000"/>
              </a:lnSpc>
              <a:spcBef>
                <a:spcPts val="600"/>
              </a:spcBef>
              <a:buFont typeface="+mj-lt"/>
              <a:buAutoNum type="alphaLcPeriod"/>
            </a:pP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Budesonide</a:t>
            </a:r>
            <a:endParaRPr lang="en-IN" sz="25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20000"/>
              </a:lnSpc>
              <a:spcBef>
                <a:spcPts val="600"/>
              </a:spcBef>
              <a:buFont typeface="+mj-lt"/>
              <a:buAutoNum type="alphaLcPeriod"/>
            </a:pP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Beclomethasone</a:t>
            </a:r>
            <a:endParaRPr lang="en-IN" sz="25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20000"/>
              </a:lnSpc>
              <a:spcBef>
                <a:spcPts val="600"/>
              </a:spcBef>
              <a:buFont typeface="+mj-lt"/>
              <a:buAutoNum type="alphaLcPeriod"/>
            </a:pP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Fluticasone</a:t>
            </a:r>
            <a:endParaRPr lang="en-IN" sz="25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20000"/>
              </a:lnSpc>
              <a:spcBef>
                <a:spcPts val="600"/>
              </a:spcBef>
              <a:spcAft>
                <a:spcPts val="1000"/>
              </a:spcAft>
              <a:buFont typeface="+mj-lt"/>
              <a:buAutoNum type="alphaLcPeriod"/>
            </a:pPr>
            <a:r>
              <a:rPr lang="en-IN" sz="2500" dirty="0">
                <a:effectLst/>
                <a:latin typeface="Times New Roman" panose="02020603050405020304" pitchFamily="18" charset="0"/>
                <a:ea typeface="Times New Roman" panose="02020603050405020304" pitchFamily="18" charset="0"/>
                <a:cs typeface="Times New Roman" panose="02020603050405020304" pitchFamily="18" charset="0"/>
              </a:rPr>
              <a:t>Mometasone</a:t>
            </a:r>
            <a:endParaRPr lang="en-IN" sz="25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7406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D23E8-3958-88D0-842A-AF0C50F4F85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05ACDABF-E436-5340-AABB-B2F99DC29968}"/>
              </a:ext>
            </a:extLst>
          </p:cNvPr>
          <p:cNvSpPr>
            <a:spLocks noGrp="1"/>
          </p:cNvSpPr>
          <p:nvPr>
            <p:ph idx="1"/>
          </p:nvPr>
        </p:nvSpPr>
        <p:spPr>
          <a:xfrm>
            <a:off x="645132" y="452718"/>
            <a:ext cx="9404722" cy="6296425"/>
          </a:xfrm>
        </p:spPr>
        <p:txBody>
          <a:bodyPr>
            <a:normAutofit lnSpcReduction="10000"/>
          </a:bodyPr>
          <a:lstStyle/>
          <a:p>
            <a:pPr marL="0" indent="0">
              <a:lnSpc>
                <a:spcPct val="115000"/>
              </a:lnSpc>
              <a:spcAft>
                <a:spcPts val="1000"/>
              </a:spcAft>
              <a:buNone/>
            </a:pPr>
            <a:r>
              <a:rPr lang="en-IN" sz="2600" b="1" dirty="0">
                <a:effectLst/>
                <a:latin typeface="Times New Roman" panose="02020603050405020304" pitchFamily="18" charset="0"/>
                <a:ea typeface="Times New Roman" panose="02020603050405020304" pitchFamily="18" charset="0"/>
                <a:cs typeface="Vrinda" panose="020B0502040204020203" pitchFamily="34" charset="0"/>
              </a:rPr>
              <a:t>Q. When and how many times the inhalers/nebulisations should be taken?</a:t>
            </a:r>
            <a:endParaRPr lang="en-IN" sz="26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600" dirty="0">
                <a:effectLst/>
                <a:latin typeface="Times New Roman" panose="02020603050405020304" pitchFamily="18" charset="0"/>
                <a:ea typeface="Times New Roman" panose="02020603050405020304" pitchFamily="18" charset="0"/>
                <a:cs typeface="Vrinda" panose="020B0502040204020203" pitchFamily="34" charset="0"/>
              </a:rPr>
              <a:t>Inhalers and nebulisations should be taken as per doctor’s prescription. Maintenance/fixed dose inhalers/nebulisers should be taken at fixed times of the day. Inhalers/nebulisers prescribed by the doctor for relieving acute symptoms should be taken according to doctor’s instructions.</a:t>
            </a:r>
            <a:endParaRPr lang="en-IN" sz="26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600" b="1" dirty="0">
                <a:effectLst/>
                <a:latin typeface="Times New Roman" panose="02020603050405020304" pitchFamily="18" charset="0"/>
                <a:ea typeface="Times New Roman" panose="02020603050405020304" pitchFamily="18" charset="0"/>
                <a:cs typeface="Vrinda" panose="020B0502040204020203" pitchFamily="34" charset="0"/>
              </a:rPr>
              <a:t>Q. How to take the correct amount of medicines? </a:t>
            </a:r>
            <a:endParaRPr lang="en-IN" sz="26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600" dirty="0">
                <a:effectLst/>
                <a:latin typeface="Times New Roman" panose="02020603050405020304" pitchFamily="18" charset="0"/>
                <a:ea typeface="Times New Roman" panose="02020603050405020304" pitchFamily="18" charset="0"/>
                <a:cs typeface="Vrinda" panose="020B0502040204020203" pitchFamily="34" charset="0"/>
              </a:rPr>
              <a:t>Doctor prescribes necessary doses in form of number of puffs (for metered dose inhalers), capsules (for dry powder inhalers) or respules (for nebulisers). Patient has to take the medicines according to the dose prescribed.</a:t>
            </a:r>
            <a:endParaRPr lang="en-IN" sz="2600" dirty="0">
              <a:effectLst/>
              <a:latin typeface="Calibri" panose="020F0502020204030204" pitchFamily="34" charset="0"/>
              <a:ea typeface="Times New Roman" panose="02020603050405020304" pitchFamily="18" charset="0"/>
              <a:cs typeface="Vrinda" panose="020B0502040204020203" pitchFamily="34" charset="0"/>
            </a:endParaRPr>
          </a:p>
          <a:p>
            <a:endParaRPr lang="en-IN" dirty="0"/>
          </a:p>
        </p:txBody>
      </p:sp>
    </p:spTree>
    <p:extLst>
      <p:ext uri="{BB962C8B-B14F-4D97-AF65-F5344CB8AC3E}">
        <p14:creationId xmlns:p14="http://schemas.microsoft.com/office/powerpoint/2010/main" val="2942709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C8C1C-9AFB-388D-828B-49602B993E23}"/>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345C2DD-9C2B-73E3-EF0E-86DAC042BC25}"/>
              </a:ext>
            </a:extLst>
          </p:cNvPr>
          <p:cNvSpPr>
            <a:spLocks noGrp="1"/>
          </p:cNvSpPr>
          <p:nvPr>
            <p:ph idx="1"/>
          </p:nvPr>
        </p:nvSpPr>
        <p:spPr>
          <a:xfrm>
            <a:off x="645131" y="452717"/>
            <a:ext cx="10686897" cy="6220225"/>
          </a:xfrm>
        </p:spPr>
        <p:txBody>
          <a:bodyPr>
            <a:noAutofit/>
          </a:bodyPr>
          <a:lstStyle/>
          <a:p>
            <a:pPr marL="0" indent="0">
              <a:lnSpc>
                <a:spcPct val="115000"/>
              </a:lnSpc>
              <a:spcAft>
                <a:spcPts val="1000"/>
              </a:spcAft>
              <a:buNone/>
            </a:pPr>
            <a:r>
              <a:rPr lang="en-IN" sz="2400" b="1" dirty="0">
                <a:effectLst/>
                <a:latin typeface="Times New Roman" panose="02020603050405020304" pitchFamily="18" charset="0"/>
                <a:ea typeface="Times New Roman" panose="02020603050405020304" pitchFamily="18" charset="0"/>
                <a:cs typeface="Vrinda" panose="020B0502040204020203" pitchFamily="34" charset="0"/>
              </a:rPr>
              <a:t>Q. what can be the possible side effects of the inhalational drugs?</a:t>
            </a:r>
            <a:endParaRPr lang="en-IN" sz="24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Some possible side effects of drugs are as follows-</a:t>
            </a:r>
            <a:endParaRPr lang="en-IN" sz="2400" dirty="0">
              <a:effectLst/>
              <a:latin typeface="Calibri" panose="020F0502020204030204" pitchFamily="34" charset="0"/>
              <a:ea typeface="Times New Roman" panose="02020603050405020304" pitchFamily="18" charset="0"/>
              <a:cs typeface="Vrinda" panose="020B0502040204020203" pitchFamily="34" charset="0"/>
            </a:endParaRPr>
          </a:p>
          <a:p>
            <a:pPr marL="342900" lvl="0" indent="-342900">
              <a:spcBef>
                <a:spcPts val="600"/>
              </a:spcBef>
              <a:buFont typeface="+mj-lt"/>
              <a:buAutoNum type="arabi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Palpitations</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600"/>
              </a:spcBef>
              <a:buFont typeface="+mj-lt"/>
              <a:buAutoNum type="arabi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Tachycardia</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600"/>
              </a:spcBef>
              <a:buFont typeface="+mj-lt"/>
              <a:buAutoNum type="arabi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Restlessness, nervousness, tremors</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600"/>
              </a:spcBef>
              <a:buFont typeface="+mj-lt"/>
              <a:buAutoNum type="arabi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Headache and dizziness</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600"/>
              </a:spcBef>
              <a:buFont typeface="+mj-lt"/>
              <a:buAutoNum type="arabicPeriod"/>
            </a:pPr>
            <a:r>
              <a:rPr lang="en-IN" sz="2400" dirty="0" err="1">
                <a:effectLst/>
                <a:latin typeface="Times New Roman" panose="02020603050405020304" pitchFamily="18" charset="0"/>
                <a:ea typeface="Times New Roman" panose="02020603050405020304" pitchFamily="18" charset="0"/>
                <a:cs typeface="Vrinda" panose="020B0502040204020203" pitchFamily="34" charset="0"/>
              </a:rPr>
              <a:t>Hyperglycemia</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600"/>
              </a:spcBef>
              <a:buFont typeface="+mj-lt"/>
              <a:buAutoNum type="arabi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Mouth dryness and throat irritation</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600"/>
              </a:spcBef>
              <a:buFont typeface="+mj-lt"/>
              <a:buAutoNum type="arabi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Oral thrush</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600"/>
              </a:spcBef>
              <a:buFont typeface="+mj-lt"/>
              <a:buAutoNum type="arabi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Hoarseness of voice</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600"/>
              </a:spcBef>
              <a:spcAft>
                <a:spcPts val="1000"/>
              </a:spcAft>
              <a:buFont typeface="+mj-lt"/>
              <a:buAutoNum type="arabi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Weight gain, oedema</a:t>
            </a:r>
          </a:p>
          <a:p>
            <a:pPr marL="0" indent="0">
              <a:lnSpc>
                <a:spcPct val="115000"/>
              </a:lnSpc>
              <a:spcBef>
                <a:spcPts val="600"/>
              </a:spcBef>
              <a:spcAft>
                <a:spcPts val="1000"/>
              </a:spcAft>
              <a:buNone/>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Despite the possibility of these adverse effects, drugs used through inhalers/nebulisers are very safe to use.</a:t>
            </a:r>
            <a:endParaRPr lang="en-IN" sz="2400" dirty="0">
              <a:effectLst/>
              <a:latin typeface="Calibri" panose="020F0502020204030204" pitchFamily="34" charset="0"/>
              <a:ea typeface="Times New Roman" panose="02020603050405020304" pitchFamily="18" charset="0"/>
              <a:cs typeface="Vrinda" panose="020B0502040204020203" pitchFamily="34" charset="0"/>
            </a:endParaRPr>
          </a:p>
        </p:txBody>
      </p:sp>
    </p:spTree>
    <p:extLst>
      <p:ext uri="{BB962C8B-B14F-4D97-AF65-F5344CB8AC3E}">
        <p14:creationId xmlns:p14="http://schemas.microsoft.com/office/powerpoint/2010/main" val="916033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1B272-E1CF-C70D-B6A8-DC4F5912000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46BFEF8F-B0D6-2D12-96B4-33D653295A50}"/>
              </a:ext>
            </a:extLst>
          </p:cNvPr>
          <p:cNvSpPr>
            <a:spLocks noGrp="1"/>
          </p:cNvSpPr>
          <p:nvPr>
            <p:ph idx="1"/>
          </p:nvPr>
        </p:nvSpPr>
        <p:spPr>
          <a:xfrm>
            <a:off x="315686" y="315686"/>
            <a:ext cx="11364685" cy="6738257"/>
          </a:xfrm>
        </p:spPr>
        <p:txBody>
          <a:bodyPr>
            <a:noAutofit/>
          </a:bodyPr>
          <a:lstStyle/>
          <a:p>
            <a:pPr marL="0" lvl="0" indent="0">
              <a:lnSpc>
                <a:spcPct val="115000"/>
              </a:lnSpc>
              <a:spcAft>
                <a:spcPts val="1000"/>
              </a:spcAft>
              <a:buNone/>
            </a:pPr>
            <a:r>
              <a:rPr lang="en-IN" sz="2400" b="1" dirty="0">
                <a:effectLst/>
                <a:latin typeface="Times New Roman" panose="02020603050405020304" pitchFamily="18" charset="0"/>
                <a:ea typeface="Times New Roman" panose="02020603050405020304" pitchFamily="18" charset="0"/>
                <a:cs typeface="Vrinda" panose="020B0502040204020203" pitchFamily="34" charset="0"/>
              </a:rPr>
              <a:t>Q. Are inhalers and nebulisers addictive?</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0" indent="0">
              <a:lnSpc>
                <a:spcPct val="115000"/>
              </a:lnSpc>
              <a:spcAft>
                <a:spcPts val="1000"/>
              </a:spcAft>
              <a:buNone/>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Drugs used through inhalers and nebulisers are absolutely not addictive. We can easily discontinue the medications if needed without any complications.</a:t>
            </a:r>
            <a:endParaRPr lang="en-IN" sz="24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400" b="1" dirty="0">
                <a:effectLst/>
                <a:latin typeface="Times New Roman" panose="02020603050405020304" pitchFamily="18" charset="0"/>
                <a:ea typeface="Times New Roman" panose="02020603050405020304" pitchFamily="18" charset="0"/>
                <a:cs typeface="Vrinda" panose="020B0502040204020203" pitchFamily="34" charset="0"/>
              </a:rPr>
              <a:t>Q. Should you take less drug dose when you feel better?</a:t>
            </a:r>
            <a:endParaRPr lang="en-IN" sz="24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Bef>
                <a:spcPts val="1200"/>
              </a:spcBef>
              <a:spcAft>
                <a:spcPts val="1000"/>
              </a:spcAft>
              <a:buNone/>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No. Patient should not change the prescribed dose of inhalers/nebulisers without consulting the doctor.</a:t>
            </a:r>
            <a:endParaRPr lang="en-IN" sz="2400" dirty="0">
              <a:effectLst/>
              <a:latin typeface="Calibri" panose="020F0502020204030204" pitchFamily="34" charset="0"/>
              <a:ea typeface="Times New Roman" panose="02020603050405020304" pitchFamily="18" charset="0"/>
              <a:cs typeface="Vrinda" panose="020B0502040204020203" pitchFamily="34" charset="0"/>
            </a:endParaRPr>
          </a:p>
        </p:txBody>
      </p:sp>
    </p:spTree>
    <p:extLst>
      <p:ext uri="{BB962C8B-B14F-4D97-AF65-F5344CB8AC3E}">
        <p14:creationId xmlns:p14="http://schemas.microsoft.com/office/powerpoint/2010/main" val="2160711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3065-89DD-E0C1-794A-6594B11DEF7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8351741-FD8A-73AA-F068-91BF4AAF8171}"/>
              </a:ext>
            </a:extLst>
          </p:cNvPr>
          <p:cNvSpPr>
            <a:spLocks noGrp="1"/>
          </p:cNvSpPr>
          <p:nvPr>
            <p:ph idx="1"/>
          </p:nvPr>
        </p:nvSpPr>
        <p:spPr>
          <a:xfrm>
            <a:off x="646110" y="452718"/>
            <a:ext cx="10783889" cy="6405282"/>
          </a:xfrm>
        </p:spPr>
        <p:txBody>
          <a:bodyPr>
            <a:noAutofit/>
          </a:bodyPr>
          <a:lstStyle/>
          <a:p>
            <a:pPr marL="0" indent="0">
              <a:lnSpc>
                <a:spcPct val="115000"/>
              </a:lnSpc>
              <a:spcAft>
                <a:spcPts val="1000"/>
              </a:spcAft>
              <a:buNone/>
            </a:pPr>
            <a:r>
              <a:rPr lang="en-IN" sz="2400" b="1" dirty="0">
                <a:effectLst/>
                <a:latin typeface="Times New Roman" panose="02020603050405020304" pitchFamily="18" charset="0"/>
                <a:ea typeface="Times New Roman" panose="02020603050405020304" pitchFamily="18" charset="0"/>
                <a:cs typeface="Vrinda" panose="020B0502040204020203" pitchFamily="34" charset="0"/>
              </a:rPr>
              <a:t>Q. How to clean and maintain the inhalational devices?</a:t>
            </a:r>
            <a:endParaRPr lang="en-IN" sz="24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400" u="sng" dirty="0">
                <a:effectLst/>
                <a:latin typeface="Times New Roman" panose="02020603050405020304" pitchFamily="18" charset="0"/>
                <a:ea typeface="Times New Roman" panose="02020603050405020304" pitchFamily="18" charset="0"/>
                <a:cs typeface="Vrinda" panose="020B0502040204020203" pitchFamily="34" charset="0"/>
              </a:rPr>
              <a:t>Cleaning of MDI -</a:t>
            </a:r>
            <a:endParaRPr lang="en-IN" sz="2400" dirty="0">
              <a:effectLst/>
              <a:latin typeface="Calibri" panose="020F0502020204030204" pitchFamily="34" charset="0"/>
              <a:ea typeface="Times New Roman" panose="02020603050405020304" pitchFamily="18" charset="0"/>
              <a:cs typeface="Vrinda" panose="020B0502040204020203" pitchFamily="34" charset="0"/>
            </a:endParaRPr>
          </a:p>
          <a:p>
            <a:pPr marL="0" indent="0">
              <a:lnSpc>
                <a:spcPct val="115000"/>
              </a:lnSpc>
              <a:spcAft>
                <a:spcPts val="1000"/>
              </a:spcAft>
              <a:buNone/>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Metered dose inhalers should be cleaned at least once each week. Never wash the metal canister or put it in water (only wash the plastic parts).</a:t>
            </a:r>
            <a:endParaRPr lang="en-IN" sz="2400" dirty="0">
              <a:effectLst/>
              <a:latin typeface="Calibri" panose="020F0502020204030204" pitchFamily="34" charset="0"/>
              <a:ea typeface="Times New Roman" panose="02020603050405020304" pitchFamily="18" charset="0"/>
              <a:cs typeface="Vrinda" panose="020B0502040204020203" pitchFamily="34" charset="0"/>
            </a:endParaRPr>
          </a:p>
          <a:p>
            <a:pPr marL="342900" lvl="0" indent="-342900">
              <a:spcBef>
                <a:spcPts val="0"/>
              </a:spcBef>
              <a:buFont typeface="+mj-lt"/>
              <a:buAutoNum type="romanL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Remove the metal canister from the plastic casing from the inhaler and remove the mouth piece cap.</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romanL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Rinse the plastic casing thoroughly under running water.</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romanL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Let the plastic casing air dry over night.</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romanL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Put the metal canister into the plastic casing, test by releasing a single puff into the air and replace the mouth piece cap.</a:t>
            </a:r>
            <a:endParaRPr lang="en-IN" sz="24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spcBef>
                <a:spcPts val="0"/>
              </a:spcBef>
              <a:buFont typeface="+mj-lt"/>
              <a:buAutoNum type="romanLcPeriod"/>
            </a:pPr>
            <a:r>
              <a:rPr lang="en-IN" sz="2400" dirty="0">
                <a:effectLst/>
                <a:latin typeface="Times New Roman" panose="02020603050405020304" pitchFamily="18" charset="0"/>
                <a:ea typeface="Times New Roman" panose="02020603050405020304" pitchFamily="18" charset="0"/>
                <a:cs typeface="Vrinda" panose="020B0502040204020203" pitchFamily="34" charset="0"/>
              </a:rPr>
              <a:t>If spacer is used along with MDI, the parts of the spacer are to be dismantled, rinsed thoroughly under running water and let it air dry.</a:t>
            </a:r>
            <a:endParaRPr lang="en-IN" sz="2400"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11634193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1446</TotalTime>
  <Words>1733</Words>
  <Application>Microsoft Office PowerPoint</Application>
  <PresentationFormat>Widescreen</PresentationFormat>
  <Paragraphs>135</Paragraphs>
  <Slides>22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Calibri</vt:lpstr>
      <vt:lpstr>Century Gothic</vt:lpstr>
      <vt:lpstr>Lucida Calligraphy</vt:lpstr>
      <vt:lpstr>Times New Roman</vt:lpstr>
      <vt:lpstr>Wingdings 3</vt:lpstr>
      <vt:lpstr>1_Ion</vt:lpstr>
      <vt:lpstr>TECHNIQUES OF INHALATIONAL DEVICES </vt:lpstr>
      <vt:lpstr>Q. How many types of inhalational devices are used for treatment of respiratory disorders?</vt:lpstr>
      <vt:lpstr>PowerPoint Presentation</vt:lpstr>
      <vt:lpstr>PowerPoint Presentation</vt:lpstr>
      <vt:lpstr>Q. Name some commonly used drugs given through inhalational devices </vt:lpstr>
      <vt:lpstr>PowerPoint Presentation</vt:lpstr>
      <vt:lpstr>PowerPoint Presentation</vt:lpstr>
      <vt:lpstr>PowerPoint Presentation</vt:lpstr>
      <vt:lpstr>PowerPoint Presentation</vt:lpstr>
      <vt:lpstr>PowerPoint Presentation</vt:lpstr>
      <vt:lpstr>PowerPoint Presentation</vt:lpstr>
      <vt:lpstr>Techniques of using Metered Dose Inhalers (MDI) with and without spacer</vt:lpstr>
      <vt:lpstr>PowerPoint Presentation</vt:lpstr>
      <vt:lpstr>   </vt:lpstr>
      <vt:lpstr>Techniques of using Dry Powder Inhaler (DPI):</vt:lpstr>
      <vt:lpstr>    </vt:lpstr>
      <vt:lpstr>PowerPoint Presentation</vt:lpstr>
      <vt:lpstr>Techniques of using Nebulisers:</vt:lpstr>
      <vt:lpstr>PowerPoint Presentation</vt:lpstr>
      <vt:lpstr> </vt:lpstr>
      <vt:lpstr>REFERENCE:</vt:lpstr>
      <vt:lpstr>REFERENCE: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SA5073</dc:creator>
  <cp:lastModifiedBy>dell</cp:lastModifiedBy>
  <cp:revision>47</cp:revision>
  <dcterms:created xsi:type="dcterms:W3CDTF">2023-04-28T15:37:29Z</dcterms:created>
  <dcterms:modified xsi:type="dcterms:W3CDTF">2026-08-19T06:04:45Z</dcterms:modified>
</cp:coreProperties>
</file>